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35"/>
  </p:notesMasterIdLst>
  <p:sldIdLst>
    <p:sldId id="284" r:id="rId2"/>
    <p:sldId id="454" r:id="rId3"/>
    <p:sldId id="473" r:id="rId4"/>
    <p:sldId id="514" r:id="rId5"/>
    <p:sldId id="527" r:id="rId6"/>
    <p:sldId id="528" r:id="rId7"/>
    <p:sldId id="529" r:id="rId8"/>
    <p:sldId id="513" r:id="rId9"/>
    <p:sldId id="477" r:id="rId10"/>
    <p:sldId id="530" r:id="rId11"/>
    <p:sldId id="520" r:id="rId12"/>
    <p:sldId id="464" r:id="rId13"/>
    <p:sldId id="521" r:id="rId14"/>
    <p:sldId id="465" r:id="rId15"/>
    <p:sldId id="458" r:id="rId16"/>
    <p:sldId id="459" r:id="rId17"/>
    <p:sldId id="518" r:id="rId18"/>
    <p:sldId id="461" r:id="rId19"/>
    <p:sldId id="522" r:id="rId20"/>
    <p:sldId id="462" r:id="rId21"/>
    <p:sldId id="466" r:id="rId22"/>
    <p:sldId id="515" r:id="rId23"/>
    <p:sldId id="479" r:id="rId24"/>
    <p:sldId id="469" r:id="rId25"/>
    <p:sldId id="470" r:id="rId26"/>
    <p:sldId id="523" r:id="rId27"/>
    <p:sldId id="478" r:id="rId28"/>
    <p:sldId id="485" r:id="rId29"/>
    <p:sldId id="385" r:id="rId30"/>
    <p:sldId id="526" r:id="rId31"/>
    <p:sldId id="435" r:id="rId32"/>
    <p:sldId id="516" r:id="rId33"/>
    <p:sldId id="401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5">
          <p15:clr>
            <a:srgbClr val="A4A3A4"/>
          </p15:clr>
        </p15:guide>
        <p15:guide id="2" pos="37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FF2D6C"/>
    <a:srgbClr val="ECE3DC"/>
    <a:srgbClr val="B2AA93"/>
    <a:srgbClr val="444E63"/>
    <a:srgbClr val="414455"/>
    <a:srgbClr val="596982"/>
    <a:srgbClr val="7F9BF5"/>
    <a:srgbClr val="D3F163"/>
    <a:srgbClr val="EE9A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78" autoAdjust="0"/>
    <p:restoredTop sz="94643"/>
  </p:normalViewPr>
  <p:slideViewPr>
    <p:cSldViewPr snapToGrid="0">
      <p:cViewPr varScale="1">
        <p:scale>
          <a:sx n="86" d="100"/>
          <a:sy n="86" d="100"/>
        </p:scale>
        <p:origin x="418" y="62"/>
      </p:cViewPr>
      <p:guideLst>
        <p:guide orient="horz" pos="2125"/>
        <p:guide pos="378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F945C2-3550-44CA-BD00-6BEA66C0F349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EE12C-F394-4785-898D-F21C5BFF13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098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E12C-F394-4785-898D-F21C5BFF13A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E12C-F394-4785-898D-F21C5BFF13A2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EE12C-F394-4785-898D-F21C5BFF13A2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14455"/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3DD89-DA72-4956-8961-85B6562EBFBE}" type="datetimeFigureOut">
              <a:rPr lang="zh-CN" altLang="en-US" smtClean="0"/>
              <a:t>2019/9/8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gpt.fy.chaoxing.com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 rot="11891394">
            <a:off x="7883799" y="26387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011526"/>
            <a:ext cx="6331945" cy="0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207216" y="2617769"/>
            <a:ext cx="47130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尔雅课程学习指南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图片 56" descr="NMJI_J8L3L)KMC`0AU$[ZVX">
            <a:extLst>
              <a:ext uri="{FF2B5EF4-FFF2-40B4-BE49-F238E27FC236}">
                <a16:creationId xmlns:a16="http://schemas.microsoft.com/office/drawing/2014/main" id="{BD8DE468-31FE-46E4-9305-7206EB0EC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12" y="1737382"/>
            <a:ext cx="2459157" cy="5120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图片 16">
            <a:extLst>
              <a:ext uri="{FF2B5EF4-FFF2-40B4-BE49-F238E27FC236}">
                <a16:creationId xmlns:a16="http://schemas.microsoft.com/office/drawing/2014/main" id="{331F5892-2D91-43F9-96EC-FCE90754A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282" y="1737383"/>
            <a:ext cx="2593790" cy="516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图片 17">
            <a:extLst>
              <a:ext uri="{FF2B5EF4-FFF2-40B4-BE49-F238E27FC236}">
                <a16:creationId xmlns:a16="http://schemas.microsoft.com/office/drawing/2014/main" id="{E97F4A51-A952-4CC2-BAD2-3D8CB718C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594" y="1738805"/>
            <a:ext cx="2593790" cy="519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E3938D18-EF6C-426A-A956-92F22E914B27}"/>
              </a:ext>
            </a:extLst>
          </p:cNvPr>
          <p:cNvSpPr/>
          <p:nvPr/>
        </p:nvSpPr>
        <p:spPr>
          <a:xfrm>
            <a:off x="4308629" y="3767492"/>
            <a:ext cx="2519630" cy="355191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CD12682-2DAB-4BE1-9717-6F29B53FEB13}"/>
              </a:ext>
            </a:extLst>
          </p:cNvPr>
          <p:cNvSpPr/>
          <p:nvPr/>
        </p:nvSpPr>
        <p:spPr>
          <a:xfrm>
            <a:off x="10057999" y="1790941"/>
            <a:ext cx="302507" cy="265123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16D57A9-BECC-470D-82DB-89557CEA2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752" y="627871"/>
            <a:ext cx="10808984" cy="1073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65048" rIns="91440" bIns="165048" numCol="1" anchor="ctr" anchorCtr="0" compatLnSpc="1">
            <a:prstTxWarp prst="textNoShape">
              <a:avLst/>
            </a:prstTxWarp>
            <a:spAutoFit/>
          </a:bodyPr>
          <a:lstStyle>
            <a:lvl1pPr indent="304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04800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在学习过程中，如果遇到问题，可以“我”——“设置”——“帮助中心”中点击右上角的帮助寻求在线客服的帮助。</a:t>
            </a:r>
            <a:endParaRPr kumimoji="0" lang="zh-CN" altLang="zh-CN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5FE2E09-5B25-46C3-9341-E9CE61ED9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2066564D-F006-467B-A5D0-AB8060208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512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n-US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Calibri" panose="020F0502020204030204" pitchFamily="34" charset="0"/>
              </a:rPr>
              <a:t>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8E6E988F-9764-4133-A949-264B33B7C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29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Calibri" panose="020F0502020204030204" pitchFamily="34" charset="0"/>
              </a:rPr>
              <a:t>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C5DBAE1B-F1E7-4C1D-A0BA-4C0832A99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715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文本框 31">
            <a:extLst>
              <a:ext uri="{FF2B5EF4-FFF2-40B4-BE49-F238E27FC236}">
                <a16:creationId xmlns:a16="http://schemas.microsoft.com/office/drawing/2014/main" id="{733F0C4D-FAFA-4CE9-ADB9-EA161132FE03}"/>
              </a:ext>
            </a:extLst>
          </p:cNvPr>
          <p:cNvSpPr txBox="1"/>
          <p:nvPr/>
        </p:nvSpPr>
        <p:spPr>
          <a:xfrm>
            <a:off x="193386" y="340155"/>
            <a:ext cx="4411464" cy="386196"/>
          </a:xfrm>
          <a:prstGeom prst="rect">
            <a:avLst/>
          </a:prstGeom>
          <a:ln>
            <a:solidFill>
              <a:srgbClr val="444E63"/>
            </a:solidFill>
          </a:ln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lvl="0" indent="30480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如</a:t>
            </a:r>
            <a:r>
              <a:rPr lang="zh-CN" altLang="zh-CN" sz="3200" dirty="0" bmk="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何寻求客服的帮助？</a:t>
            </a:r>
            <a:endParaRPr lang="zh-CN" altLang="zh-CN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BF156B04-3E2A-43FE-B348-B29966FC7449}"/>
              </a:ext>
            </a:extLst>
          </p:cNvPr>
          <p:cNvSpPr/>
          <p:nvPr/>
        </p:nvSpPr>
        <p:spPr>
          <a:xfrm>
            <a:off x="-3464" y="247170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61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014" y="1458868"/>
            <a:ext cx="2906613" cy="5167312"/>
          </a:xfrm>
          <a:prstGeom prst="rect">
            <a:avLst/>
          </a:prstGeom>
        </p:spPr>
      </p:pic>
      <p:sp>
        <p:nvSpPr>
          <p:cNvPr id="5" name="文本框 31"/>
          <p:cNvSpPr txBox="1"/>
          <p:nvPr/>
        </p:nvSpPr>
        <p:spPr>
          <a:xfrm>
            <a:off x="469133" y="587118"/>
            <a:ext cx="1641475" cy="492443"/>
          </a:xfrm>
          <a:prstGeom prst="rect">
            <a:avLst/>
          </a:prstGeom>
          <a:ln>
            <a:solidFill>
              <a:srgbClr val="444E63"/>
            </a:solidFill>
          </a:ln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海量资源</a:t>
            </a:r>
          </a:p>
        </p:txBody>
      </p:sp>
      <p:sp>
        <p:nvSpPr>
          <p:cNvPr id="6" name="矩形 5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463" y="1458868"/>
            <a:ext cx="2903313" cy="516144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115" y="1458868"/>
            <a:ext cx="2804294" cy="51614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/>
          <p:cNvSpPr txBox="1"/>
          <p:nvPr/>
        </p:nvSpPr>
        <p:spPr>
          <a:xfrm>
            <a:off x="2042809" y="2505670"/>
            <a:ext cx="5272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在线学习平台</a:t>
            </a: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2580019" y="3488997"/>
            <a:ext cx="419797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电脑端能进行学习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1"/>
          <p:cNvSpPr txBox="1"/>
          <p:nvPr/>
        </p:nvSpPr>
        <p:spPr>
          <a:xfrm>
            <a:off x="540253" y="587277"/>
            <a:ext cx="812800" cy="49212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MH_Entry_1"/>
          <p:cNvSpPr/>
          <p:nvPr>
            <p:custDataLst>
              <p:tags r:id="rId1"/>
            </p:custDataLst>
          </p:nvPr>
        </p:nvSpPr>
        <p:spPr>
          <a:xfrm flipH="1">
            <a:off x="5605016" y="2021222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/>
            <a:r>
              <a:rPr lang="zh-CN" altLang="en-US" sz="2955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课程平台登录</a:t>
            </a:r>
          </a:p>
        </p:txBody>
      </p:sp>
      <p:sp>
        <p:nvSpPr>
          <p:cNvPr id="80" name="MH_Number_1"/>
          <p:cNvSpPr/>
          <p:nvPr>
            <p:custDataLst>
              <p:tags r:id="rId2"/>
            </p:custDataLst>
          </p:nvPr>
        </p:nvSpPr>
        <p:spPr>
          <a:xfrm flipH="1">
            <a:off x="4700983" y="2007030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/>
            <a:r>
              <a:rPr lang="en-US" altLang="zh-CN" sz="2955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 flipH="1">
            <a:off x="5605016" y="3102234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进入课程学习</a:t>
            </a:r>
          </a:p>
        </p:txBody>
      </p:sp>
      <p:sp>
        <p:nvSpPr>
          <p:cNvPr id="8" name="MH_Entry_3"/>
          <p:cNvSpPr/>
          <p:nvPr>
            <p:custDataLst>
              <p:tags r:id="rId4"/>
            </p:custDataLst>
          </p:nvPr>
        </p:nvSpPr>
        <p:spPr>
          <a:xfrm flipH="1">
            <a:off x="5605016" y="4169054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考试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Number_3"/>
          <p:cNvSpPr/>
          <p:nvPr>
            <p:custDataLst>
              <p:tags r:id="rId5"/>
            </p:custDataLst>
          </p:nvPr>
        </p:nvSpPr>
        <p:spPr>
          <a:xfrm flipH="1">
            <a:off x="4700983" y="4169054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5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MH_Number_2"/>
          <p:cNvSpPr/>
          <p:nvPr>
            <p:custDataLst>
              <p:tags r:id="rId6"/>
            </p:custDataLst>
          </p:nvPr>
        </p:nvSpPr>
        <p:spPr>
          <a:xfrm flipH="1">
            <a:off x="4700983" y="3088042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/>
            <a:r>
              <a:rPr lang="en-US" altLang="zh-CN" sz="2955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6" name="image38.png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2821" t="36691" r="12607" b="37379"/>
          <a:stretch>
            <a:fillRect/>
          </a:stretch>
        </p:blipFill>
        <p:spPr>
          <a:xfrm>
            <a:off x="961390" y="1107440"/>
            <a:ext cx="10171430" cy="178435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687" name="Shape 1687">
            <a:hlinkClick r:id="rId3"/>
          </p:cNvPr>
          <p:cNvSpPr/>
          <p:nvPr/>
        </p:nvSpPr>
        <p:spPr>
          <a:xfrm>
            <a:off x="2805539" y="1690578"/>
            <a:ext cx="6319503" cy="649605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45645" tIns="45645" rIns="45645" bIns="45645" anchor="ctr">
            <a:spAutoFit/>
          </a:bodyPr>
          <a:lstStyle>
            <a:lvl1pPr>
              <a:lnSpc>
                <a:spcPct val="120000"/>
              </a:lnSpc>
              <a:defRPr sz="4000">
                <a:solidFill>
                  <a:srgbClr val="C019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http://gwng.benke.chaoxing.com</a:t>
            </a:r>
          </a:p>
        </p:txBody>
      </p:sp>
      <p:sp>
        <p:nvSpPr>
          <p:cNvPr id="4" name="文本框 31"/>
          <p:cNvSpPr txBox="1"/>
          <p:nvPr/>
        </p:nvSpPr>
        <p:spPr>
          <a:xfrm>
            <a:off x="540253" y="587277"/>
            <a:ext cx="7553325" cy="49212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en-US" altLang="zh-CN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广东外语外贸大学南国商学院</a:t>
            </a:r>
            <a:r>
              <a:rPr lang="zh-CN" altLang="en-US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平台网站</a:t>
            </a: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507836" y="3074670"/>
            <a:ext cx="2909694" cy="3481535"/>
            <a:chOff x="3723705" y="620688"/>
            <a:chExt cx="4755881" cy="5690553"/>
          </a:xfrm>
        </p:grpSpPr>
        <p:sp>
          <p:nvSpPr>
            <p:cNvPr id="7" name="Shape 1681"/>
            <p:cNvSpPr/>
            <p:nvPr/>
          </p:nvSpPr>
          <p:spPr>
            <a:xfrm>
              <a:off x="3723705" y="620688"/>
              <a:ext cx="4755881" cy="5690553"/>
            </a:xfrm>
            <a:prstGeom prst="roundRect">
              <a:avLst>
                <a:gd name="adj" fmla="val 10147"/>
              </a:avLst>
            </a:prstGeom>
            <a:solidFill>
              <a:schemeClr val="tx1"/>
            </a:solidFill>
            <a:ln w="38100">
              <a:solidFill>
                <a:srgbClr val="3A5E8A"/>
              </a:solidFill>
              <a:prstDash val="sysDot"/>
            </a:ln>
          </p:spPr>
          <p:txBody>
            <a:bodyPr lIns="45645" tIns="45645" rIns="45645" bIns="45645" anchor="ctr"/>
            <a:lstStyle/>
            <a:p>
              <a:pPr algn="ctr">
                <a:defRPr>
                  <a:solidFill>
                    <a:srgbClr val="CD3E21"/>
                  </a:solidFill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  <a:endParaRPr sz="1000"/>
            </a:p>
          </p:txBody>
        </p:sp>
        <p:pic>
          <p:nvPicPr>
            <p:cNvPr id="8" name="image34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>
            <a:xfrm>
              <a:off x="4572685" y="2925628"/>
              <a:ext cx="1471038" cy="1421054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9" name="image35.png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4572687" y="1228464"/>
              <a:ext cx="1471037" cy="1471039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10" name="image36.png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4136295" y="4497436"/>
              <a:ext cx="1907431" cy="1471039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sp>
          <p:nvSpPr>
            <p:cNvPr id="11" name="Shape 1678"/>
            <p:cNvSpPr/>
            <p:nvPr/>
          </p:nvSpPr>
          <p:spPr>
            <a:xfrm>
              <a:off x="6283342" y="1536504"/>
              <a:ext cx="1624966" cy="854954"/>
            </a:xfrm>
            <a:prstGeom prst="rect">
              <a:avLst/>
            </a:prstGeom>
            <a:ln w="12700">
              <a:miter lim="400000"/>
            </a:ln>
          </p:spPr>
          <p:txBody>
            <a:bodyPr lIns="45645" tIns="45645" rIns="45645" bIns="45645" anchor="ctr">
              <a:spAutoFit/>
            </a:bodyPr>
            <a:lstStyle>
              <a:lvl1pPr algn="ctr">
                <a:defRPr sz="5300" b="1">
                  <a:solidFill>
                    <a:srgbClr val="CD3E21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>
                <a:defRPr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  <a:r>
                <a:rPr sz="2800" dirty="0" err="1"/>
                <a:t>谷歌</a:t>
              </a:r>
              <a:endParaRPr sz="2800" dirty="0"/>
            </a:p>
          </p:txBody>
        </p:sp>
        <p:sp>
          <p:nvSpPr>
            <p:cNvPr id="12" name="Shape 1679"/>
            <p:cNvSpPr/>
            <p:nvPr/>
          </p:nvSpPr>
          <p:spPr>
            <a:xfrm>
              <a:off x="6283342" y="3184479"/>
              <a:ext cx="1624966" cy="854954"/>
            </a:xfrm>
            <a:prstGeom prst="rect">
              <a:avLst/>
            </a:prstGeom>
            <a:ln w="12700">
              <a:miter lim="400000"/>
            </a:ln>
          </p:spPr>
          <p:txBody>
            <a:bodyPr lIns="45645" tIns="45645" rIns="45645" bIns="45645" anchor="ctr">
              <a:spAutoFit/>
            </a:bodyPr>
            <a:lstStyle>
              <a:lvl1pPr algn="ctr">
                <a:defRPr sz="5300" b="1">
                  <a:solidFill>
                    <a:srgbClr val="CD3E21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>
                <a:defRPr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  <a:r>
                <a:rPr sz="2800"/>
                <a:t>火狐</a:t>
              </a:r>
            </a:p>
          </p:txBody>
        </p:sp>
        <p:sp>
          <p:nvSpPr>
            <p:cNvPr id="13" name="Shape 1680"/>
            <p:cNvSpPr/>
            <p:nvPr/>
          </p:nvSpPr>
          <p:spPr>
            <a:xfrm>
              <a:off x="6283342" y="4805476"/>
              <a:ext cx="1624966" cy="854954"/>
            </a:xfrm>
            <a:prstGeom prst="rect">
              <a:avLst/>
            </a:prstGeom>
            <a:ln w="12700">
              <a:miter lim="400000"/>
            </a:ln>
          </p:spPr>
          <p:txBody>
            <a:bodyPr lIns="45645" tIns="45645" rIns="45645" bIns="45645" anchor="ctr">
              <a:spAutoFit/>
            </a:bodyPr>
            <a:lstStyle>
              <a:lvl1pPr algn="ctr">
                <a:defRPr sz="5300" b="1">
                  <a:solidFill>
                    <a:srgbClr val="CD3E21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>
                <a:defRPr>
                  <a:latin typeface="Times New Roman" panose="02020603050405020304"/>
                  <a:ea typeface="Times New Roman" panose="02020603050405020304"/>
                  <a:cs typeface="Times New Roman" panose="02020603050405020304"/>
                  <a:sym typeface="Times New Roman" panose="02020603050405020304"/>
                </a:defRPr>
              </a:pPr>
              <a:r>
                <a:rPr sz="2800"/>
                <a:t>猎豹</a:t>
              </a:r>
            </a:p>
          </p:txBody>
        </p:sp>
      </p:grpSp>
      <p:sp>
        <p:nvSpPr>
          <p:cNvPr id="15" name="Shape 1681"/>
          <p:cNvSpPr/>
          <p:nvPr/>
        </p:nvSpPr>
        <p:spPr>
          <a:xfrm>
            <a:off x="2756043" y="3074669"/>
            <a:ext cx="2909694" cy="3481535"/>
          </a:xfrm>
          <a:prstGeom prst="roundRect">
            <a:avLst>
              <a:gd name="adj" fmla="val 10147"/>
            </a:avLst>
          </a:prstGeom>
          <a:solidFill>
            <a:schemeClr val="tx1"/>
          </a:solidFill>
          <a:ln w="38100">
            <a:solidFill>
              <a:srgbClr val="3A5E8A"/>
            </a:solidFill>
            <a:prstDash val="sysDot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CD3E2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endParaRPr sz="1000"/>
          </a:p>
        </p:txBody>
      </p:sp>
      <p:sp>
        <p:nvSpPr>
          <p:cNvPr id="16" name="Shape 1678"/>
          <p:cNvSpPr/>
          <p:nvPr/>
        </p:nvSpPr>
        <p:spPr>
          <a:xfrm>
            <a:off x="3077395" y="3368010"/>
            <a:ext cx="2236799" cy="2860040"/>
          </a:xfrm>
          <a:prstGeom prst="rect">
            <a:avLst/>
          </a:prstGeom>
          <a:ln w="12700">
            <a:miter lim="400000"/>
          </a:ln>
        </p:spPr>
        <p:txBody>
          <a:bodyPr wrap="square" lIns="45645" tIns="45645" rIns="45645" bIns="45645" anchor="ctr">
            <a:spAutoFit/>
          </a:bodyPr>
          <a:lstStyle>
            <a:lvl1pPr algn="ctr">
              <a:defRPr sz="5300" b="1">
                <a:solidFill>
                  <a:srgbClr val="CD3E2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lnSpc>
                <a:spcPct val="150000"/>
              </a:lnSpc>
              <a:defRPr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rPr lang="zh-CN" altLang="en-US" sz="2400" dirty="0">
                <a:solidFill>
                  <a:schemeClr val="bg2"/>
                </a:solidFill>
              </a:rPr>
              <a:t>推荐使用右侧所示浏览器，以获得最佳的体验。</a:t>
            </a:r>
          </a:p>
          <a:p>
            <a:pPr algn="l">
              <a:lnSpc>
                <a:spcPct val="150000"/>
              </a:lnSpc>
              <a:defRPr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defRPr>
            </a:pPr>
            <a:r>
              <a:rPr lang="en-US" sz="2400" dirty="0">
                <a:solidFill>
                  <a:schemeClr val="bg2"/>
                </a:solidFill>
              </a:rPr>
              <a:t>IE</a:t>
            </a:r>
            <a:r>
              <a:rPr lang="zh-CN" altLang="en-US" sz="2400" dirty="0">
                <a:solidFill>
                  <a:schemeClr val="bg2"/>
                </a:solidFill>
                <a:ea typeface="宋体" panose="02010600030101010101" pitchFamily="2" charset="-122"/>
              </a:rPr>
              <a:t>会出现打不开的情况。</a:t>
            </a:r>
          </a:p>
        </p:txBody>
      </p:sp>
      <p:sp>
        <p:nvSpPr>
          <p:cNvPr id="2" name="右箭头 1"/>
          <p:cNvSpPr/>
          <p:nvPr/>
        </p:nvSpPr>
        <p:spPr>
          <a:xfrm>
            <a:off x="5764244" y="4484716"/>
            <a:ext cx="662940" cy="486534"/>
          </a:xfrm>
          <a:prstGeom prst="rightArrow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3A4357">
                <a:alpha val="100000"/>
              </a:srgbClr>
            </a:gs>
            <a:gs pos="0">
              <a:srgbClr val="414455"/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58932" y="192549"/>
            <a:ext cx="9336926" cy="670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、登录账号</a:t>
            </a: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95" y="1029335"/>
            <a:ext cx="10798810" cy="557403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8456295" y="4232275"/>
            <a:ext cx="798195" cy="5276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3A4357">
                <a:alpha val="100000"/>
              </a:srgbClr>
            </a:gs>
            <a:gs pos="0">
              <a:srgbClr val="414455"/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858932" y="192549"/>
            <a:ext cx="9336926" cy="730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、登录账号：学号     初始密码：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123456</a:t>
            </a:r>
          </a:p>
        </p:txBody>
      </p:sp>
      <p:sp>
        <p:nvSpPr>
          <p:cNvPr id="4" name="矩形 3"/>
          <p:cNvSpPr/>
          <p:nvPr/>
        </p:nvSpPr>
        <p:spPr>
          <a:xfrm>
            <a:off x="2014855" y="6197600"/>
            <a:ext cx="8358505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注意：如在手机端修改了密码并绑定了学号，请使用修改后的密码登录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855" y="1140460"/>
            <a:ext cx="8556625" cy="457644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2679065" y="2828925"/>
            <a:ext cx="3385820" cy="4521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679065" y="3431540"/>
            <a:ext cx="3385820" cy="4521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21" y="1474409"/>
            <a:ext cx="11317357" cy="53438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79892" y="424876"/>
            <a:ext cx="9336926" cy="670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、登录后的界面</a:t>
            </a:r>
          </a:p>
        </p:txBody>
      </p:sp>
      <p:sp>
        <p:nvSpPr>
          <p:cNvPr id="5" name="矩形 4"/>
          <p:cNvSpPr/>
          <p:nvPr/>
        </p:nvSpPr>
        <p:spPr>
          <a:xfrm>
            <a:off x="10561983" y="6135757"/>
            <a:ext cx="1126434" cy="3975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209183" y="6163990"/>
            <a:ext cx="3180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平台操作遇到问题，随时解答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1"/>
          <p:cNvSpPr txBox="1"/>
          <p:nvPr/>
        </p:nvSpPr>
        <p:spPr>
          <a:xfrm>
            <a:off x="540253" y="587277"/>
            <a:ext cx="812800" cy="49212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MH_Entry_1"/>
          <p:cNvSpPr/>
          <p:nvPr>
            <p:custDataLst>
              <p:tags r:id="rId1"/>
            </p:custDataLst>
          </p:nvPr>
        </p:nvSpPr>
        <p:spPr>
          <a:xfrm flipH="1">
            <a:off x="5605016" y="2021222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课程平台登录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2"/>
            </p:custDataLst>
          </p:nvPr>
        </p:nvSpPr>
        <p:spPr>
          <a:xfrm flipH="1">
            <a:off x="4700983" y="2007030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5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 flipH="1">
            <a:off x="5605016" y="3102234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进入课程学习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 flipH="1">
            <a:off x="4700983" y="3088042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5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MH_Entry_3"/>
          <p:cNvSpPr/>
          <p:nvPr>
            <p:custDataLst>
              <p:tags r:id="rId5"/>
            </p:custDataLst>
          </p:nvPr>
        </p:nvSpPr>
        <p:spPr>
          <a:xfrm flipH="1">
            <a:off x="5605016" y="4183246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考试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Number_3"/>
          <p:cNvSpPr/>
          <p:nvPr>
            <p:custDataLst>
              <p:tags r:id="rId6"/>
            </p:custDataLst>
          </p:nvPr>
        </p:nvSpPr>
        <p:spPr>
          <a:xfrm flipH="1">
            <a:off x="4700983" y="4169054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5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48" y="1045984"/>
            <a:ext cx="11913704" cy="56127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7959" y="239014"/>
            <a:ext cx="3012363" cy="5979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课堂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我学的课程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Shape 1631"/>
          <p:cNvSpPr/>
          <p:nvPr/>
        </p:nvSpPr>
        <p:spPr>
          <a:xfrm>
            <a:off x="4569752" y="2715229"/>
            <a:ext cx="1603900" cy="1603900"/>
          </a:xfrm>
          <a:prstGeom prst="ellipse">
            <a:avLst/>
          </a:prstGeom>
          <a:ln w="28575">
            <a:solidFill>
              <a:srgbClr val="F3C491"/>
            </a:solidFill>
            <a:miter lim="400000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FFFFFF"/>
                </a:solidFill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pPr>
            <a:endParaRPr/>
          </a:p>
        </p:txBody>
      </p:sp>
      <p:sp>
        <p:nvSpPr>
          <p:cNvPr id="12" name="Shape 1633"/>
          <p:cNvSpPr/>
          <p:nvPr/>
        </p:nvSpPr>
        <p:spPr>
          <a:xfrm>
            <a:off x="4739632" y="2885108"/>
            <a:ext cx="1264141" cy="1264142"/>
          </a:xfrm>
          <a:prstGeom prst="ellipse">
            <a:avLst/>
          </a:prstGeom>
          <a:solidFill>
            <a:srgbClr val="EEAD66"/>
          </a:solidFill>
          <a:ln w="57150">
            <a:solidFill>
              <a:srgbClr val="F3C797"/>
            </a:solidFill>
            <a:miter lim="400000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FFFFFF"/>
                </a:solidFill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pPr>
            <a:endParaRPr/>
          </a:p>
        </p:txBody>
      </p:sp>
      <p:grpSp>
        <p:nvGrpSpPr>
          <p:cNvPr id="13" name="Group 1636"/>
          <p:cNvGrpSpPr/>
          <p:nvPr/>
        </p:nvGrpSpPr>
        <p:grpSpPr>
          <a:xfrm>
            <a:off x="2350959" y="2720644"/>
            <a:ext cx="1603900" cy="1603900"/>
            <a:chOff x="0" y="0"/>
            <a:chExt cx="1843536" cy="1843536"/>
          </a:xfrm>
        </p:grpSpPr>
        <p:sp>
          <p:nvSpPr>
            <p:cNvPr id="14" name="Shape 1634"/>
            <p:cNvSpPr/>
            <p:nvPr/>
          </p:nvSpPr>
          <p:spPr>
            <a:xfrm>
              <a:off x="0" y="0"/>
              <a:ext cx="1843537" cy="1843537"/>
            </a:xfrm>
            <a:prstGeom prst="ellipse">
              <a:avLst/>
            </a:prstGeom>
            <a:noFill/>
            <a:ln w="28575" cap="flat">
              <a:solidFill>
                <a:srgbClr val="F0A87C"/>
              </a:solidFill>
              <a:prstDash val="solid"/>
              <a:miter lim="400000"/>
            </a:ln>
            <a:effectLst/>
          </p:spPr>
          <p:txBody>
            <a:bodyPr wrap="square" lIns="45645" tIns="45645" rIns="45645" bIns="45645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方正喵呜体" panose="02010600010101010101" charset="-122"/>
                  <a:ea typeface="方正喵呜体" panose="02010600010101010101" charset="-122"/>
                  <a:cs typeface="方正喵呜体" panose="02010600010101010101" charset="-122"/>
                  <a:sym typeface="方正喵呜体" panose="02010600010101010101" charset="-122"/>
                </a:defRPr>
              </a:pPr>
              <a:endParaRPr/>
            </a:p>
          </p:txBody>
        </p:sp>
        <p:sp>
          <p:nvSpPr>
            <p:cNvPr id="15" name="Shape 1635"/>
            <p:cNvSpPr/>
            <p:nvPr/>
          </p:nvSpPr>
          <p:spPr>
            <a:xfrm>
              <a:off x="249737" y="243515"/>
              <a:ext cx="1344061" cy="1344061"/>
            </a:xfrm>
            <a:prstGeom prst="ellipse">
              <a:avLst/>
            </a:prstGeom>
            <a:solidFill>
              <a:srgbClr val="EE9A66"/>
            </a:solidFill>
            <a:ln w="12700" cap="flat">
              <a:noFill/>
              <a:miter lim="400000"/>
            </a:ln>
            <a:effectLst/>
          </p:spPr>
          <p:txBody>
            <a:bodyPr wrap="square" lIns="45645" tIns="45645" rIns="45645" bIns="45645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方正喵呜体" panose="02010600010101010101" charset="-122"/>
                  <a:ea typeface="方正喵呜体" panose="02010600010101010101" charset="-122"/>
                  <a:cs typeface="方正喵呜体" panose="02010600010101010101" charset="-122"/>
                  <a:sym typeface="方正喵呜体" panose="02010600010101010101" charset="-122"/>
                </a:defRPr>
              </a:pPr>
              <a:endParaRPr/>
            </a:p>
          </p:txBody>
        </p:sp>
      </p:grpSp>
      <p:sp>
        <p:nvSpPr>
          <p:cNvPr id="16" name="Shape 1637"/>
          <p:cNvSpPr/>
          <p:nvPr/>
        </p:nvSpPr>
        <p:spPr>
          <a:xfrm>
            <a:off x="6788545" y="2895937"/>
            <a:ext cx="1264141" cy="1264141"/>
          </a:xfrm>
          <a:prstGeom prst="ellipse">
            <a:avLst/>
          </a:prstGeom>
          <a:solidFill>
            <a:srgbClr val="EE7D66"/>
          </a:solidFill>
          <a:ln w="57150">
            <a:solidFill>
              <a:srgbClr val="F4AC9E"/>
            </a:solidFill>
            <a:miter lim="400000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FFFFFF"/>
                </a:solidFill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pPr>
            <a:endParaRPr/>
          </a:p>
        </p:txBody>
      </p:sp>
      <p:sp>
        <p:nvSpPr>
          <p:cNvPr id="19" name="Shape 1639"/>
          <p:cNvSpPr/>
          <p:nvPr/>
        </p:nvSpPr>
        <p:spPr>
          <a:xfrm>
            <a:off x="2634782" y="3112838"/>
            <a:ext cx="975816" cy="82994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视频</a:t>
            </a:r>
          </a:p>
          <a:p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</a:p>
        </p:txBody>
      </p:sp>
      <p:sp>
        <p:nvSpPr>
          <p:cNvPr id="20" name="Shape 1640"/>
          <p:cNvSpPr/>
          <p:nvPr/>
        </p:nvSpPr>
        <p:spPr>
          <a:xfrm>
            <a:off x="4876099" y="3112838"/>
            <a:ext cx="1023212" cy="82994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2400">
                <a:solidFill>
                  <a:srgbClr val="FFFFFF"/>
                </a:solidFill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pPr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</a:p>
          <a:p>
            <a:pPr algn="ctr">
              <a:defRPr sz="2400">
                <a:solidFill>
                  <a:srgbClr val="FFFFFF"/>
                </a:solidFill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pPr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测验</a:t>
            </a:r>
          </a:p>
        </p:txBody>
      </p:sp>
      <p:sp>
        <p:nvSpPr>
          <p:cNvPr id="21" name="Shape 1641"/>
          <p:cNvSpPr/>
          <p:nvPr/>
        </p:nvSpPr>
        <p:spPr>
          <a:xfrm>
            <a:off x="7028181" y="3148781"/>
            <a:ext cx="782281" cy="7229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期末考试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Shape 1659"/>
          <p:cNvSpPr/>
          <p:nvPr/>
        </p:nvSpPr>
        <p:spPr>
          <a:xfrm>
            <a:off x="3967241" y="3518781"/>
            <a:ext cx="747534" cy="1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00" y="14400"/>
                  <a:pt x="14400" y="7200"/>
                  <a:pt x="21600" y="0"/>
                </a:cubicBezTo>
              </a:path>
            </a:pathLst>
          </a:custGeom>
          <a:ln w="57150">
            <a:solidFill>
              <a:srgbClr val="EE9A66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cxnSp>
        <p:nvCxnSpPr>
          <p:cNvPr id="24" name="Connector 1644"/>
          <p:cNvCxnSpPr>
            <a:stCxn id="10" idx="6"/>
            <a:endCxn id="16" idx="2"/>
          </p:cNvCxnSpPr>
          <p:nvPr/>
        </p:nvCxnSpPr>
        <p:spPr>
          <a:xfrm>
            <a:off x="6173651" y="3517179"/>
            <a:ext cx="614894" cy="10829"/>
          </a:xfrm>
          <a:prstGeom prst="straightConnector1">
            <a:avLst/>
          </a:prstGeom>
          <a:ln w="57150">
            <a:solidFill>
              <a:srgbClr val="EEAD66"/>
            </a:solidFill>
            <a:miter lim="400000"/>
            <a:tailEnd type="triangle"/>
          </a:ln>
        </p:spPr>
      </p:cxnSp>
      <p:sp>
        <p:nvSpPr>
          <p:cNvPr id="25" name="Shape 1645"/>
          <p:cNvSpPr/>
          <p:nvPr/>
        </p:nvSpPr>
        <p:spPr>
          <a:xfrm flipV="1">
            <a:off x="8189322" y="3552455"/>
            <a:ext cx="535178" cy="0"/>
          </a:xfrm>
          <a:prstGeom prst="line">
            <a:avLst/>
          </a:prstGeom>
          <a:ln w="57150">
            <a:solidFill>
              <a:srgbClr val="EE7D66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800"/>
          </a:p>
        </p:txBody>
      </p:sp>
      <p:sp>
        <p:nvSpPr>
          <p:cNvPr id="26" name="Shape 1646"/>
          <p:cNvSpPr/>
          <p:nvPr/>
        </p:nvSpPr>
        <p:spPr>
          <a:xfrm rot="5400000">
            <a:off x="5352022" y="1829084"/>
            <a:ext cx="588688" cy="61562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965" y="0"/>
                  <a:pt x="10800" y="375"/>
                  <a:pt x="10800" y="837"/>
                </a:cubicBezTo>
                <a:lnTo>
                  <a:pt x="10800" y="9963"/>
                </a:lnTo>
                <a:cubicBezTo>
                  <a:pt x="10800" y="10425"/>
                  <a:pt x="15635" y="10800"/>
                  <a:pt x="21600" y="10800"/>
                </a:cubicBezTo>
                <a:cubicBezTo>
                  <a:pt x="15635" y="10800"/>
                  <a:pt x="10800" y="11175"/>
                  <a:pt x="10800" y="11637"/>
                </a:cubicBezTo>
                <a:lnTo>
                  <a:pt x="10800" y="20763"/>
                </a:lnTo>
                <a:cubicBezTo>
                  <a:pt x="10800" y="21225"/>
                  <a:pt x="5965" y="21600"/>
                  <a:pt x="0" y="21600"/>
                </a:cubicBezTo>
              </a:path>
            </a:pathLst>
          </a:cu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lIns="45645" tIns="45645" rIns="45645" bIns="45645" anchor="ctr"/>
          <a:lstStyle/>
          <a:p>
            <a:pPr algn="ctr">
              <a:defRPr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pPr>
            <a:endParaRPr/>
          </a:p>
        </p:txBody>
      </p:sp>
      <p:sp>
        <p:nvSpPr>
          <p:cNvPr id="28" name="Shape 1648"/>
          <p:cNvSpPr/>
          <p:nvPr/>
        </p:nvSpPr>
        <p:spPr>
          <a:xfrm>
            <a:off x="6622586" y="2739620"/>
            <a:ext cx="1603900" cy="1603901"/>
          </a:xfrm>
          <a:prstGeom prst="ellipse">
            <a:avLst/>
          </a:prstGeom>
          <a:ln w="28575">
            <a:solidFill>
              <a:srgbClr val="F0A87C"/>
            </a:solidFill>
            <a:miter lim="400000"/>
          </a:ln>
        </p:spPr>
        <p:txBody>
          <a:bodyPr lIns="45645" tIns="45645" rIns="45645" bIns="45645" anchor="ctr"/>
          <a:lstStyle/>
          <a:p>
            <a:pPr algn="ctr">
              <a:defRPr>
                <a:solidFill>
                  <a:srgbClr val="FFFFFF"/>
                </a:solidFill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pPr>
            <a:endParaRPr/>
          </a:p>
        </p:txBody>
      </p:sp>
      <p:sp>
        <p:nvSpPr>
          <p:cNvPr id="36" name="Shape 1653"/>
          <p:cNvSpPr/>
          <p:nvPr/>
        </p:nvSpPr>
        <p:spPr>
          <a:xfrm>
            <a:off x="8909379" y="2254684"/>
            <a:ext cx="1297772" cy="1297771"/>
          </a:xfrm>
          <a:prstGeom prst="ellipse">
            <a:avLst/>
          </a:prstGeom>
          <a:solidFill>
            <a:srgbClr val="5B9BD5"/>
          </a:solidFill>
          <a:ln w="9525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645" tIns="45645" rIns="45645" bIns="45645" numCol="1" anchor="t">
            <a:noAutofit/>
          </a:bodyPr>
          <a:lstStyle/>
          <a:p>
            <a:pPr>
              <a:defRPr sz="1300"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pPr>
            <a:endParaRPr sz="1800"/>
          </a:p>
        </p:txBody>
      </p:sp>
      <p:pic>
        <p:nvPicPr>
          <p:cNvPr id="39" name="image33.jpe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47848" y="3167265"/>
            <a:ext cx="1620833" cy="1401316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35" name="Shape 1656"/>
          <p:cNvSpPr/>
          <p:nvPr/>
        </p:nvSpPr>
        <p:spPr>
          <a:xfrm>
            <a:off x="8875081" y="2585858"/>
            <a:ext cx="1618615" cy="54033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/>
          <a:p>
            <a:pPr>
              <a:lnSpc>
                <a:spcPct val="150000"/>
              </a:lnSpc>
              <a:defRPr sz="1300">
                <a:solidFill>
                  <a:srgbClr val="FFFB00"/>
                </a:solidFill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pPr>
            <a:r>
              <a:rPr sz="1800" dirty="0"/>
              <a:t>  </a:t>
            </a:r>
            <a:r>
              <a:rPr sz="2200" b="1" dirty="0" err="1"/>
              <a:t>得到学分</a:t>
            </a:r>
            <a:r>
              <a:rPr sz="1900" dirty="0"/>
              <a:t>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364" y="5534604"/>
            <a:ext cx="628651" cy="6286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872" y="5534604"/>
            <a:ext cx="693387" cy="69338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5350606" y="5525964"/>
            <a:ext cx="3877985" cy="73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3200" b="1" dirty="0">
                <a:solidFill>
                  <a:srgbClr val="FA477E"/>
                </a:solidFill>
                <a:effectLst>
                  <a:glow rad="190500">
                    <a:schemeClr val="tx1"/>
                  </a:glow>
                  <a:outerShdw dist="25400" dir="5400000" algn="t" rotWithShape="0">
                    <a:prstClr val="black">
                      <a:alpha val="66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手机、电脑均可学习</a:t>
            </a:r>
          </a:p>
        </p:txBody>
      </p:sp>
      <p:sp>
        <p:nvSpPr>
          <p:cNvPr id="29" name="Shape 1646"/>
          <p:cNvSpPr/>
          <p:nvPr/>
        </p:nvSpPr>
        <p:spPr>
          <a:xfrm rot="16200000">
            <a:off x="4095271" y="779389"/>
            <a:ext cx="346451" cy="3623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965" y="0"/>
                  <a:pt x="10800" y="375"/>
                  <a:pt x="10800" y="837"/>
                </a:cubicBezTo>
                <a:lnTo>
                  <a:pt x="10800" y="9963"/>
                </a:lnTo>
                <a:cubicBezTo>
                  <a:pt x="10800" y="10425"/>
                  <a:pt x="15635" y="10800"/>
                  <a:pt x="21600" y="10800"/>
                </a:cubicBezTo>
                <a:cubicBezTo>
                  <a:pt x="15635" y="10800"/>
                  <a:pt x="10800" y="11175"/>
                  <a:pt x="10800" y="11637"/>
                </a:cubicBezTo>
                <a:lnTo>
                  <a:pt x="10800" y="20763"/>
                </a:lnTo>
                <a:cubicBezTo>
                  <a:pt x="10800" y="21225"/>
                  <a:pt x="5965" y="21600"/>
                  <a:pt x="0" y="21600"/>
                </a:cubicBezTo>
              </a:path>
            </a:pathLst>
          </a:cu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lIns="45645" tIns="45645" rIns="45645" bIns="45645" anchor="ctr"/>
          <a:lstStyle/>
          <a:p>
            <a:pPr algn="ctr">
              <a:defRPr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pPr>
            <a:endParaRPr/>
          </a:p>
        </p:txBody>
      </p:sp>
      <p:sp>
        <p:nvSpPr>
          <p:cNvPr id="30" name="文本框 29"/>
          <p:cNvSpPr txBox="1"/>
          <p:nvPr/>
        </p:nvSpPr>
        <p:spPr>
          <a:xfrm>
            <a:off x="3295601" y="1723065"/>
            <a:ext cx="1945791" cy="583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3200" b="1" dirty="0">
                <a:solidFill>
                  <a:srgbClr val="FA477E"/>
                </a:solidFill>
                <a:effectLst>
                  <a:glow rad="190500">
                    <a:schemeClr val="tx1"/>
                  </a:glow>
                  <a:outerShdw dist="25400" dir="5400000" algn="t" rotWithShape="0">
                    <a:prstClr val="black">
                      <a:alpha val="66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课程任务点</a:t>
            </a:r>
          </a:p>
        </p:txBody>
      </p:sp>
      <p:sp>
        <p:nvSpPr>
          <p:cNvPr id="31" name="Shape 1646"/>
          <p:cNvSpPr/>
          <p:nvPr/>
        </p:nvSpPr>
        <p:spPr>
          <a:xfrm rot="16200000">
            <a:off x="7215677" y="1753332"/>
            <a:ext cx="346451" cy="16751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965" y="0"/>
                  <a:pt x="10800" y="375"/>
                  <a:pt x="10800" y="837"/>
                </a:cubicBezTo>
                <a:lnTo>
                  <a:pt x="10800" y="9963"/>
                </a:lnTo>
                <a:cubicBezTo>
                  <a:pt x="10800" y="10425"/>
                  <a:pt x="15635" y="10800"/>
                  <a:pt x="21600" y="10800"/>
                </a:cubicBezTo>
                <a:cubicBezTo>
                  <a:pt x="15635" y="10800"/>
                  <a:pt x="10800" y="11175"/>
                  <a:pt x="10800" y="11637"/>
                </a:cubicBezTo>
                <a:lnTo>
                  <a:pt x="10800" y="20763"/>
                </a:lnTo>
                <a:cubicBezTo>
                  <a:pt x="10800" y="21225"/>
                  <a:pt x="5965" y="21600"/>
                  <a:pt x="0" y="21600"/>
                </a:cubicBezTo>
              </a:path>
            </a:pathLst>
          </a:cu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lIns="45645" tIns="45645" rIns="45645" bIns="45645" anchor="ctr"/>
          <a:lstStyle/>
          <a:p>
            <a:pPr algn="ctr">
              <a:defRPr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defRPr>
            </a:pPr>
            <a:endParaRPr/>
          </a:p>
        </p:txBody>
      </p:sp>
      <p:sp>
        <p:nvSpPr>
          <p:cNvPr id="32" name="文本框 31"/>
          <p:cNvSpPr txBox="1"/>
          <p:nvPr/>
        </p:nvSpPr>
        <p:spPr>
          <a:xfrm>
            <a:off x="6951546" y="1723065"/>
            <a:ext cx="874713" cy="583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3200" b="1" dirty="0">
                <a:solidFill>
                  <a:srgbClr val="FA477E"/>
                </a:solidFill>
                <a:effectLst>
                  <a:glow rad="190500">
                    <a:schemeClr val="tx1"/>
                  </a:glow>
                  <a:outerShdw dist="25400" dir="5400000" algn="t" rotWithShape="0">
                    <a:prstClr val="black">
                      <a:alpha val="66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</a:t>
            </a:r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533400" y="219217"/>
            <a:ext cx="10515600" cy="1325563"/>
          </a:xfrm>
        </p:spPr>
        <p:txBody>
          <a:bodyPr/>
          <a:lstStyle/>
          <a:p>
            <a:r>
              <a:rPr lang="zh-CN" altLang="en-US" dirty="0"/>
              <a:t>网络课程学习流程图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3A4357">
                <a:alpha val="100000"/>
              </a:srgbClr>
            </a:gs>
            <a:gs pos="0">
              <a:srgbClr val="414455"/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52" y="1262189"/>
            <a:ext cx="11600896" cy="549470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80852" y="299892"/>
            <a:ext cx="9336926" cy="670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进入课程，开始学习，完成任务点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3A4357">
                <a:alpha val="100000"/>
              </a:srgbClr>
            </a:gs>
            <a:gs pos="0">
              <a:srgbClr val="414455"/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781050"/>
            <a:ext cx="11906250" cy="607695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41432" y="61353"/>
            <a:ext cx="9336926" cy="811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任务点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：开始学习第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个任务点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03743" y="4724096"/>
            <a:ext cx="3370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提示：观看视频时无法拖曳、快进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鼠标不能移出视频范围。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714152" y="101109"/>
            <a:ext cx="9336926" cy="2251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任务点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</a:p>
          <a:p>
            <a:pPr>
              <a:lnSpc>
                <a:spcPct val="13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在课程页面，完成</a:t>
            </a:r>
          </a:p>
          <a:p>
            <a:pPr>
              <a:lnSpc>
                <a:spcPct val="13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第二个任务点。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743" y="409575"/>
            <a:ext cx="7090741" cy="60388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8743" y="409575"/>
            <a:ext cx="7090741" cy="6038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3A4357">
                <a:alpha val="100000"/>
              </a:srgbClr>
            </a:gs>
            <a:gs pos="0">
              <a:srgbClr val="414455"/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80852" y="101109"/>
            <a:ext cx="9336926" cy="742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进度：考核的分值比重，学习进度</a:t>
            </a:r>
          </a:p>
        </p:txBody>
      </p:sp>
      <p:sp>
        <p:nvSpPr>
          <p:cNvPr id="8" name="矩形 7"/>
          <p:cNvSpPr/>
          <p:nvPr/>
        </p:nvSpPr>
        <p:spPr>
          <a:xfrm>
            <a:off x="-3464" y="246123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77" y="1172542"/>
            <a:ext cx="11273045" cy="56854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3A4357">
                <a:alpha val="100000"/>
              </a:srgbClr>
            </a:gs>
            <a:gs pos="0">
              <a:srgbClr val="414455"/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64" y="2218105"/>
            <a:ext cx="12192000" cy="415382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88087" y="486066"/>
            <a:ext cx="9336926" cy="742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讨论区：提出问题，进行交流</a:t>
            </a:r>
          </a:p>
        </p:txBody>
      </p:sp>
      <p:grpSp>
        <p:nvGrpSpPr>
          <p:cNvPr id="25" name="组合 17"/>
          <p:cNvGrpSpPr/>
          <p:nvPr/>
        </p:nvGrpSpPr>
        <p:grpSpPr bwMode="auto">
          <a:xfrm>
            <a:off x="8750453" y="3186126"/>
            <a:ext cx="2735580" cy="923366"/>
            <a:chOff x="428393" y="-92399"/>
            <a:chExt cx="2734208" cy="923313"/>
          </a:xfrm>
        </p:grpSpPr>
        <p:sp>
          <p:nvSpPr>
            <p:cNvPr id="27" name="文本框 19"/>
            <p:cNvSpPr txBox="1">
              <a:spLocks noChangeArrowheads="1"/>
            </p:cNvSpPr>
            <p:nvPr/>
          </p:nvSpPr>
          <p:spPr bwMode="auto">
            <a:xfrm>
              <a:off x="428393" y="432156"/>
              <a:ext cx="2734208" cy="39875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宋体" panose="02010600030101010101" pitchFamily="2" charset="-122"/>
                </a:rPr>
                <a:t>进入讨论区，进行提问</a:t>
              </a:r>
            </a:p>
          </p:txBody>
        </p:sp>
        <p:cxnSp>
          <p:nvCxnSpPr>
            <p:cNvPr id="28" name="直接箭头连接符 20"/>
            <p:cNvCxnSpPr>
              <a:cxnSpLocks noChangeShapeType="1"/>
            </p:cNvCxnSpPr>
            <p:nvPr/>
          </p:nvCxnSpPr>
          <p:spPr bwMode="auto">
            <a:xfrm flipV="1">
              <a:off x="1793965" y="-92399"/>
              <a:ext cx="3173" cy="524481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tailEnd type="triangle" w="med" len="med"/>
            </a:ln>
          </p:spPr>
        </p:cxnSp>
      </p:grpSp>
      <p:sp>
        <p:nvSpPr>
          <p:cNvPr id="8" name="矩形 7"/>
          <p:cNvSpPr/>
          <p:nvPr/>
        </p:nvSpPr>
        <p:spPr>
          <a:xfrm>
            <a:off x="-3464" y="246123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3A4357">
                <a:alpha val="100000"/>
              </a:srgbClr>
            </a:gs>
            <a:gs pos="0">
              <a:srgbClr val="414455"/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1000"/>
            <a:ext cx="12192000" cy="4459583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80852" y="101109"/>
            <a:ext cx="9336926" cy="742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输入要提问的问题</a:t>
            </a:r>
          </a:p>
        </p:txBody>
      </p:sp>
      <p:grpSp>
        <p:nvGrpSpPr>
          <p:cNvPr id="25" name="组合 17"/>
          <p:cNvGrpSpPr/>
          <p:nvPr/>
        </p:nvGrpSpPr>
        <p:grpSpPr bwMode="auto">
          <a:xfrm>
            <a:off x="2913735" y="3367562"/>
            <a:ext cx="2735580" cy="934159"/>
            <a:chOff x="-3531386" y="-2083647"/>
            <a:chExt cx="2734208" cy="934107"/>
          </a:xfrm>
        </p:grpSpPr>
        <p:sp>
          <p:nvSpPr>
            <p:cNvPr id="27" name="文本框 19"/>
            <p:cNvSpPr txBox="1">
              <a:spLocks noChangeArrowheads="1"/>
            </p:cNvSpPr>
            <p:nvPr/>
          </p:nvSpPr>
          <p:spPr bwMode="auto">
            <a:xfrm>
              <a:off x="-3531386" y="-1548298"/>
              <a:ext cx="2734208" cy="39875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宋体" panose="02010600030101010101" pitchFamily="2" charset="-122"/>
                </a:rPr>
                <a:t>输入要提问的详细问题</a:t>
              </a:r>
            </a:p>
          </p:txBody>
        </p:sp>
        <p:cxnSp>
          <p:nvCxnSpPr>
            <p:cNvPr id="28" name="直接箭头连接符 20"/>
            <p:cNvCxnSpPr>
              <a:cxnSpLocks noChangeShapeType="1"/>
            </p:cNvCxnSpPr>
            <p:nvPr/>
          </p:nvCxnSpPr>
          <p:spPr bwMode="auto">
            <a:xfrm flipH="1" flipV="1">
              <a:off x="-2867136" y="-2083647"/>
              <a:ext cx="977410" cy="127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tailEnd type="triangle" w="med" len="med"/>
            </a:ln>
          </p:spPr>
        </p:cxnSp>
      </p:grpSp>
      <p:sp>
        <p:nvSpPr>
          <p:cNvPr id="45" name="文本框 44"/>
          <p:cNvSpPr txBox="1"/>
          <p:nvPr/>
        </p:nvSpPr>
        <p:spPr>
          <a:xfrm>
            <a:off x="2389174" y="3148987"/>
            <a:ext cx="277584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624965"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</a:rPr>
              <a:t>问题标题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358"/>
            <a:ext cx="12192000" cy="106657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80852" y="101109"/>
            <a:ext cx="9336926" cy="742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答疑：对课程难点等，提出问题。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849" y="1875329"/>
            <a:ext cx="8820150" cy="49080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1"/>
          <p:cNvSpPr txBox="1"/>
          <p:nvPr/>
        </p:nvSpPr>
        <p:spPr>
          <a:xfrm>
            <a:off x="540253" y="587277"/>
            <a:ext cx="812800" cy="49212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MH_Entry_1"/>
          <p:cNvSpPr/>
          <p:nvPr>
            <p:custDataLst>
              <p:tags r:id="rId1"/>
            </p:custDataLst>
          </p:nvPr>
        </p:nvSpPr>
        <p:spPr>
          <a:xfrm flipH="1">
            <a:off x="5605016" y="2021222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课程平台登录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2"/>
            </p:custDataLst>
          </p:nvPr>
        </p:nvSpPr>
        <p:spPr>
          <a:xfrm flipH="1">
            <a:off x="4700983" y="2007030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5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 flipH="1">
            <a:off x="5605016" y="3102234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进入课程学习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 flipH="1">
            <a:off x="4700983" y="3088042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5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MH_Entry_3"/>
          <p:cNvSpPr/>
          <p:nvPr>
            <p:custDataLst>
              <p:tags r:id="rId5"/>
            </p:custDataLst>
          </p:nvPr>
        </p:nvSpPr>
        <p:spPr>
          <a:xfrm flipH="1">
            <a:off x="5605016" y="4183246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考试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Number_3"/>
          <p:cNvSpPr/>
          <p:nvPr>
            <p:custDataLst>
              <p:tags r:id="rId6"/>
            </p:custDataLst>
          </p:nvPr>
        </p:nvSpPr>
        <p:spPr>
          <a:xfrm flipH="1">
            <a:off x="4700983" y="4169054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5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" name="Group 1668"/>
          <p:cNvGrpSpPr/>
          <p:nvPr/>
        </p:nvGrpSpPr>
        <p:grpSpPr>
          <a:xfrm>
            <a:off x="3779626" y="2734375"/>
            <a:ext cx="775986" cy="1039773"/>
            <a:chOff x="0" y="0"/>
            <a:chExt cx="775984" cy="1039771"/>
          </a:xfrm>
        </p:grpSpPr>
        <p:sp>
          <p:nvSpPr>
            <p:cNvPr id="1666" name="Shape 1666"/>
            <p:cNvSpPr/>
            <p:nvPr/>
          </p:nvSpPr>
          <p:spPr>
            <a:xfrm flipH="1">
              <a:off x="23803" y="339957"/>
              <a:ext cx="1" cy="69981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>
                <a:solidFill>
                  <a:schemeClr val="bg1"/>
                </a:solidFill>
              </a:endParaRPr>
            </a:p>
          </p:txBody>
        </p:sp>
        <p:sp>
          <p:nvSpPr>
            <p:cNvPr id="1667" name="Shape 1667"/>
            <p:cNvSpPr/>
            <p:nvPr/>
          </p:nvSpPr>
          <p:spPr>
            <a:xfrm>
              <a:off x="0" y="0"/>
              <a:ext cx="775985" cy="608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672" extrusionOk="0">
                  <a:moveTo>
                    <a:pt x="0" y="1609"/>
                  </a:moveTo>
                  <a:cubicBezTo>
                    <a:pt x="7200" y="-3964"/>
                    <a:pt x="14400" y="7181"/>
                    <a:pt x="21600" y="1609"/>
                  </a:cubicBezTo>
                  <a:lnTo>
                    <a:pt x="21600" y="12063"/>
                  </a:lnTo>
                  <a:cubicBezTo>
                    <a:pt x="14400" y="17636"/>
                    <a:pt x="7200" y="6491"/>
                    <a:pt x="0" y="12063"/>
                  </a:cubicBezTo>
                  <a:close/>
                </a:path>
              </a:pathLst>
            </a:custGeom>
            <a:solidFill>
              <a:srgbClr val="FFC000"/>
            </a:solidFill>
            <a:ln w="12700" cap="flat">
              <a:noFill/>
              <a:miter lim="400000"/>
            </a:ln>
            <a:effectLst/>
          </p:spPr>
          <p:txBody>
            <a:bodyPr wrap="square" lIns="45645" tIns="45645" rIns="45645" bIns="45645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817745" y="2472055"/>
            <a:ext cx="3119120" cy="1050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注意事项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" name="Group 1668"/>
          <p:cNvGrpSpPr/>
          <p:nvPr/>
        </p:nvGrpSpPr>
        <p:grpSpPr>
          <a:xfrm>
            <a:off x="276958" y="221311"/>
            <a:ext cx="775986" cy="1039773"/>
            <a:chOff x="0" y="0"/>
            <a:chExt cx="775984" cy="1039771"/>
          </a:xfrm>
        </p:grpSpPr>
        <p:sp>
          <p:nvSpPr>
            <p:cNvPr id="1666" name="Shape 1666"/>
            <p:cNvSpPr/>
            <p:nvPr/>
          </p:nvSpPr>
          <p:spPr>
            <a:xfrm flipH="1">
              <a:off x="23803" y="339957"/>
              <a:ext cx="1" cy="69981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>
                <a:solidFill>
                  <a:schemeClr val="bg1"/>
                </a:solidFill>
              </a:endParaRPr>
            </a:p>
          </p:txBody>
        </p:sp>
        <p:sp>
          <p:nvSpPr>
            <p:cNvPr id="1667" name="Shape 1667"/>
            <p:cNvSpPr/>
            <p:nvPr/>
          </p:nvSpPr>
          <p:spPr>
            <a:xfrm>
              <a:off x="0" y="0"/>
              <a:ext cx="775985" cy="608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672" extrusionOk="0">
                  <a:moveTo>
                    <a:pt x="0" y="1609"/>
                  </a:moveTo>
                  <a:cubicBezTo>
                    <a:pt x="7200" y="-3964"/>
                    <a:pt x="14400" y="7181"/>
                    <a:pt x="21600" y="1609"/>
                  </a:cubicBezTo>
                  <a:lnTo>
                    <a:pt x="21600" y="12063"/>
                  </a:lnTo>
                  <a:cubicBezTo>
                    <a:pt x="14400" y="17636"/>
                    <a:pt x="7200" y="6491"/>
                    <a:pt x="0" y="12063"/>
                  </a:cubicBez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45645" tIns="45645" rIns="45645" bIns="45645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64950" y="829817"/>
            <a:ext cx="1152704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、课程任务点学习时间、截止时间：</a:t>
            </a:r>
            <a:endParaRPr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本学期在线学习时间为第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周至第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周（共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周），即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日（周一）至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日（周六）</a:t>
            </a:r>
            <a:endParaRPr lang="en-US" altLang="zh-CN" sz="3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、注意考试的时间：</a:t>
            </a:r>
            <a:endParaRPr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拟定于第十二周，由教务处统一组织上机在线期末考试，具体另行通知。</a:t>
            </a:r>
            <a:endParaRPr lang="en-US" alt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、注意考试需要完成的任务点：</a:t>
            </a:r>
            <a:r>
              <a:rPr lang="en-US" altLang="zh-CN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endParaRPr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/>
          <p:cNvSpPr txBox="1"/>
          <p:nvPr/>
        </p:nvSpPr>
        <p:spPr>
          <a:xfrm>
            <a:off x="2042809" y="2505670"/>
            <a:ext cx="5272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超星学习通</a:t>
            </a: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2580019" y="3488997"/>
            <a:ext cx="4197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手机就能进行学习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0393" y="429100"/>
            <a:ext cx="9336926" cy="742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权重设置：</a:t>
            </a:r>
            <a:endParaRPr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0393" y="1787215"/>
            <a:ext cx="11273149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）观看课程视频：占总成绩</a:t>
            </a:r>
            <a:r>
              <a:rPr lang="en-US" altLang="zh-CN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20%</a:t>
            </a: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。（</a:t>
            </a:r>
            <a:r>
              <a:rPr lang="en-US" altLang="zh-CN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）课堂测试：占总成绩</a:t>
            </a:r>
            <a:r>
              <a:rPr lang="en-US" altLang="zh-CN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25%</a:t>
            </a: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。（</a:t>
            </a:r>
            <a:r>
              <a:rPr lang="en-US" altLang="zh-CN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）课程学习参与度：占总成绩</a:t>
            </a:r>
            <a:r>
              <a:rPr lang="en-US" altLang="zh-CN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5%</a:t>
            </a: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。（</a:t>
            </a:r>
            <a:r>
              <a:rPr lang="en-US" altLang="zh-CN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）期末考试成绩：占总成绩</a:t>
            </a:r>
            <a:r>
              <a:rPr lang="en-US" altLang="zh-CN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50%</a:t>
            </a:r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en-US" altLang="zh-CN" sz="3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155" y="716280"/>
            <a:ext cx="11945620" cy="5908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若出现以下作弊行为，系统将自动发放不良记录标识并清除学习进度，学生需重新学习该课程，如学生出现两次或两次以上的不良学习行为，则取消考试资格。请诚信学习，切勿以身试法。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委托他人进行课程学习；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委托他人完成课程考试；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利用第三方软件完成课程的任务点；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 利用第三方软件完成课程考试；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 安装或使用，刷课或辅助刷课的外挂软件等非正常学习行为；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电脑端和手机端同时登录课程。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5476" y="20320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注意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5229" y="124097"/>
            <a:ext cx="5352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超星学生交流群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695919217</a:t>
            </a:r>
          </a:p>
        </p:txBody>
      </p:sp>
      <p:pic>
        <p:nvPicPr>
          <p:cNvPr id="2" name="图片 1" descr="微信图片_20180315103020"/>
          <p:cNvPicPr>
            <a:picLocks noChangeAspect="1"/>
          </p:cNvPicPr>
          <p:nvPr/>
        </p:nvPicPr>
        <p:blipFill>
          <a:blip r:embed="rId2"/>
          <a:srcRect t="16838" b="17539"/>
          <a:stretch>
            <a:fillRect/>
          </a:stretch>
        </p:blipFill>
        <p:spPr>
          <a:xfrm>
            <a:off x="145230" y="1489891"/>
            <a:ext cx="4807770" cy="5171440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5497286" y="2540726"/>
            <a:ext cx="6183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南国尔雅通识课交流群：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211295297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798147" y="4810393"/>
            <a:ext cx="6602540" cy="883997"/>
          </a:xfrm>
          <a:prstGeom prst="rect">
            <a:avLst/>
          </a:prstGeom>
        </p:spPr>
      </p:pic>
      <p:grpSp>
        <p:nvGrpSpPr>
          <p:cNvPr id="73" name="组合 72"/>
          <p:cNvGrpSpPr/>
          <p:nvPr/>
        </p:nvGrpSpPr>
        <p:grpSpPr>
          <a:xfrm>
            <a:off x="8049582" y="3130201"/>
            <a:ext cx="3232068" cy="553301"/>
            <a:chOff x="7712157" y="1868586"/>
            <a:chExt cx="3868092" cy="662183"/>
          </a:xfrm>
        </p:grpSpPr>
        <p:sp>
          <p:nvSpPr>
            <p:cNvPr id="74" name="椭圆 73"/>
            <p:cNvSpPr/>
            <p:nvPr/>
          </p:nvSpPr>
          <p:spPr>
            <a:xfrm rot="20146604">
              <a:off x="7712157" y="2210604"/>
              <a:ext cx="3868092" cy="320165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>
                  <a:alpha val="1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 rot="19800000" flipH="1">
              <a:off x="9345945" y="1868586"/>
              <a:ext cx="623138" cy="624217"/>
              <a:chOff x="5181600" y="981075"/>
              <a:chExt cx="1831975" cy="1835150"/>
            </a:xfrm>
          </p:grpSpPr>
          <p:sp>
            <p:nvSpPr>
              <p:cNvPr id="76" name="Oval 176"/>
              <p:cNvSpPr>
                <a:spLocks noChangeArrowheads="1"/>
              </p:cNvSpPr>
              <p:nvPr/>
            </p:nvSpPr>
            <p:spPr bwMode="auto">
              <a:xfrm>
                <a:off x="5181600" y="981075"/>
                <a:ext cx="1831975" cy="1835150"/>
              </a:xfrm>
              <a:prstGeom prst="ellipse">
                <a:avLst/>
              </a:prstGeom>
              <a:solidFill>
                <a:srgbClr val="06B6E6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77"/>
              <p:cNvSpPr>
                <a:spLocks noEditPoints="1"/>
              </p:cNvSpPr>
              <p:nvPr/>
            </p:nvSpPr>
            <p:spPr bwMode="auto">
              <a:xfrm>
                <a:off x="7013575" y="1890713"/>
                <a:ext cx="0" cy="41275"/>
              </a:xfrm>
              <a:custGeom>
                <a:avLst/>
                <a:gdLst>
                  <a:gd name="T0" fmla="*/ 11 h 11"/>
                  <a:gd name="T1" fmla="*/ 11 h 11"/>
                  <a:gd name="T2" fmla="*/ 11 h 11"/>
                  <a:gd name="T3" fmla="*/ 10 h 11"/>
                  <a:gd name="T4" fmla="*/ 9 h 11"/>
                  <a:gd name="T5" fmla="*/ 9 h 11"/>
                  <a:gd name="T6" fmla="*/ 7 h 11"/>
                  <a:gd name="T7" fmla="*/ 7 h 11"/>
                  <a:gd name="T8" fmla="*/ 7 h 11"/>
                  <a:gd name="T9" fmla="*/ 6 h 11"/>
                  <a:gd name="T10" fmla="*/ 6 h 11"/>
                  <a:gd name="T11" fmla="*/ 6 h 11"/>
                  <a:gd name="T12" fmla="*/ 6 h 11"/>
                  <a:gd name="T13" fmla="*/ 5 h 11"/>
                  <a:gd name="T14" fmla="*/ 5 h 11"/>
                  <a:gd name="T15" fmla="*/ 5 h 11"/>
                  <a:gd name="T16" fmla="*/ 4 h 11"/>
                  <a:gd name="T17" fmla="*/ 4 h 11"/>
                  <a:gd name="T18" fmla="*/ 4 h 11"/>
                  <a:gd name="T19" fmla="*/ 4 h 11"/>
                  <a:gd name="T20" fmla="*/ 4 h 11"/>
                  <a:gd name="T21" fmla="*/ 3 h 11"/>
                  <a:gd name="T22" fmla="*/ 3 h 11"/>
                  <a:gd name="T23" fmla="*/ 3 h 11"/>
                  <a:gd name="T24" fmla="*/ 3 h 11"/>
                  <a:gd name="T25" fmla="*/ 2 h 11"/>
                  <a:gd name="T26" fmla="*/ 2 h 11"/>
                  <a:gd name="T27" fmla="*/ 2 h 11"/>
                  <a:gd name="T28" fmla="*/ 1 h 11"/>
                  <a:gd name="T29" fmla="*/ 1 h 11"/>
                  <a:gd name="T30" fmla="*/ 1 h 11"/>
                  <a:gd name="T31" fmla="*/ 1 h 11"/>
                  <a:gd name="T32" fmla="*/ 1 h 11"/>
                  <a:gd name="T33" fmla="*/ 1 h 11"/>
                  <a:gd name="T34" fmla="*/ 0 h 11"/>
                  <a:gd name="T35" fmla="*/ 0 h 11"/>
                  <a:gd name="T36" fmla="*/ 0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FFF7F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178"/>
              <p:cNvSpPr/>
              <p:nvPr/>
            </p:nvSpPr>
            <p:spPr bwMode="auto">
              <a:xfrm>
                <a:off x="6330950" y="1296988"/>
                <a:ext cx="682625" cy="1423988"/>
              </a:xfrm>
              <a:custGeom>
                <a:avLst/>
                <a:gdLst>
                  <a:gd name="T0" fmla="*/ 42 w 181"/>
                  <a:gd name="T1" fmla="*/ 0 h 377"/>
                  <a:gd name="T2" fmla="*/ 29 w 181"/>
                  <a:gd name="T3" fmla="*/ 68 h 377"/>
                  <a:gd name="T4" fmla="*/ 56 w 181"/>
                  <a:gd name="T5" fmla="*/ 274 h 377"/>
                  <a:gd name="T6" fmla="*/ 39 w 181"/>
                  <a:gd name="T7" fmla="*/ 317 h 377"/>
                  <a:gd name="T8" fmla="*/ 173 w 181"/>
                  <a:gd name="T9" fmla="*/ 223 h 377"/>
                  <a:gd name="T10" fmla="*/ 173 w 181"/>
                  <a:gd name="T11" fmla="*/ 223 h 377"/>
                  <a:gd name="T12" fmla="*/ 173 w 181"/>
                  <a:gd name="T13" fmla="*/ 223 h 377"/>
                  <a:gd name="T14" fmla="*/ 46 w 181"/>
                  <a:gd name="T15" fmla="*/ 377 h 377"/>
                  <a:gd name="T16" fmla="*/ 181 w 181"/>
                  <a:gd name="T17" fmla="*/ 168 h 377"/>
                  <a:gd name="T18" fmla="*/ 181 w 181"/>
                  <a:gd name="T19" fmla="*/ 168 h 377"/>
                  <a:gd name="T20" fmla="*/ 181 w 181"/>
                  <a:gd name="T21" fmla="*/ 168 h 377"/>
                  <a:gd name="T22" fmla="*/ 181 w 181"/>
                  <a:gd name="T23" fmla="*/ 168 h 377"/>
                  <a:gd name="T24" fmla="*/ 181 w 181"/>
                  <a:gd name="T25" fmla="*/ 167 h 377"/>
                  <a:gd name="T26" fmla="*/ 181 w 181"/>
                  <a:gd name="T27" fmla="*/ 167 h 377"/>
                  <a:gd name="T28" fmla="*/ 181 w 181"/>
                  <a:gd name="T29" fmla="*/ 166 h 377"/>
                  <a:gd name="T30" fmla="*/ 181 w 181"/>
                  <a:gd name="T31" fmla="*/ 166 h 377"/>
                  <a:gd name="T32" fmla="*/ 181 w 181"/>
                  <a:gd name="T33" fmla="*/ 164 h 377"/>
                  <a:gd name="T34" fmla="*/ 181 w 181"/>
                  <a:gd name="T35" fmla="*/ 164 h 377"/>
                  <a:gd name="T36" fmla="*/ 181 w 181"/>
                  <a:gd name="T37" fmla="*/ 164 h 377"/>
                  <a:gd name="T38" fmla="*/ 181 w 181"/>
                  <a:gd name="T39" fmla="*/ 164 h 377"/>
                  <a:gd name="T40" fmla="*/ 181 w 181"/>
                  <a:gd name="T41" fmla="*/ 163 h 377"/>
                  <a:gd name="T42" fmla="*/ 181 w 181"/>
                  <a:gd name="T43" fmla="*/ 163 h 377"/>
                  <a:gd name="T44" fmla="*/ 181 w 181"/>
                  <a:gd name="T45" fmla="*/ 163 h 377"/>
                  <a:gd name="T46" fmla="*/ 181 w 181"/>
                  <a:gd name="T47" fmla="*/ 163 h 377"/>
                  <a:gd name="T48" fmla="*/ 181 w 181"/>
                  <a:gd name="T49" fmla="*/ 163 h 377"/>
                  <a:gd name="T50" fmla="*/ 181 w 181"/>
                  <a:gd name="T51" fmla="*/ 163 h 377"/>
                  <a:gd name="T52" fmla="*/ 181 w 181"/>
                  <a:gd name="T53" fmla="*/ 162 h 377"/>
                  <a:gd name="T54" fmla="*/ 181 w 181"/>
                  <a:gd name="T55" fmla="*/ 162 h 377"/>
                  <a:gd name="T56" fmla="*/ 181 w 181"/>
                  <a:gd name="T57" fmla="*/ 162 h 377"/>
                  <a:gd name="T58" fmla="*/ 181 w 181"/>
                  <a:gd name="T59" fmla="*/ 162 h 377"/>
                  <a:gd name="T60" fmla="*/ 181 w 181"/>
                  <a:gd name="T61" fmla="*/ 162 h 377"/>
                  <a:gd name="T62" fmla="*/ 181 w 181"/>
                  <a:gd name="T63" fmla="*/ 161 h 377"/>
                  <a:gd name="T64" fmla="*/ 181 w 181"/>
                  <a:gd name="T65" fmla="*/ 161 h 377"/>
                  <a:gd name="T66" fmla="*/ 181 w 181"/>
                  <a:gd name="T67" fmla="*/ 161 h 377"/>
                  <a:gd name="T68" fmla="*/ 181 w 181"/>
                  <a:gd name="T69" fmla="*/ 161 h 377"/>
                  <a:gd name="T70" fmla="*/ 181 w 181"/>
                  <a:gd name="T71" fmla="*/ 161 h 377"/>
                  <a:gd name="T72" fmla="*/ 181 w 181"/>
                  <a:gd name="T73" fmla="*/ 160 h 377"/>
                  <a:gd name="T74" fmla="*/ 181 w 181"/>
                  <a:gd name="T75" fmla="*/ 160 h 377"/>
                  <a:gd name="T76" fmla="*/ 181 w 181"/>
                  <a:gd name="T77" fmla="*/ 160 h 377"/>
                  <a:gd name="T78" fmla="*/ 181 w 181"/>
                  <a:gd name="T79" fmla="*/ 160 h 377"/>
                  <a:gd name="T80" fmla="*/ 181 w 181"/>
                  <a:gd name="T81" fmla="*/ 160 h 377"/>
                  <a:gd name="T82" fmla="*/ 181 w 181"/>
                  <a:gd name="T83" fmla="*/ 160 h 377"/>
                  <a:gd name="T84" fmla="*/ 181 w 181"/>
                  <a:gd name="T85" fmla="*/ 159 h 377"/>
                  <a:gd name="T86" fmla="*/ 181 w 181"/>
                  <a:gd name="T87" fmla="*/ 159 h 377"/>
                  <a:gd name="T88" fmla="*/ 181 w 181"/>
                  <a:gd name="T89" fmla="*/ 159 h 377"/>
                  <a:gd name="T90" fmla="*/ 181 w 181"/>
                  <a:gd name="T91" fmla="*/ 159 h 377"/>
                  <a:gd name="T92" fmla="*/ 181 w 181"/>
                  <a:gd name="T93" fmla="*/ 159 h 377"/>
                  <a:gd name="T94" fmla="*/ 181 w 181"/>
                  <a:gd name="T95" fmla="*/ 159 h 377"/>
                  <a:gd name="T96" fmla="*/ 181 w 181"/>
                  <a:gd name="T97" fmla="*/ 159 h 377"/>
                  <a:gd name="T98" fmla="*/ 181 w 181"/>
                  <a:gd name="T99" fmla="*/ 158 h 377"/>
                  <a:gd name="T100" fmla="*/ 181 w 181"/>
                  <a:gd name="T101" fmla="*/ 158 h 377"/>
                  <a:gd name="T102" fmla="*/ 181 w 181"/>
                  <a:gd name="T103" fmla="*/ 158 h 377"/>
                  <a:gd name="T104" fmla="*/ 181 w 181"/>
                  <a:gd name="T105" fmla="*/ 158 h 377"/>
                  <a:gd name="T106" fmla="*/ 181 w 181"/>
                  <a:gd name="T107" fmla="*/ 158 h 377"/>
                  <a:gd name="T108" fmla="*/ 181 w 181"/>
                  <a:gd name="T109" fmla="*/ 158 h 377"/>
                  <a:gd name="T110" fmla="*/ 181 w 181"/>
                  <a:gd name="T111" fmla="*/ 157 h 377"/>
                  <a:gd name="T112" fmla="*/ 181 w 181"/>
                  <a:gd name="T113" fmla="*/ 157 h 377"/>
                  <a:gd name="T114" fmla="*/ 181 w 181"/>
                  <a:gd name="T115" fmla="*/ 157 h 377"/>
                  <a:gd name="T116" fmla="*/ 181 w 181"/>
                  <a:gd name="T117" fmla="*/ 157 h 377"/>
                  <a:gd name="T118" fmla="*/ 181 w 181"/>
                  <a:gd name="T119" fmla="*/ 157 h 377"/>
                  <a:gd name="T120" fmla="*/ 152 w 181"/>
                  <a:gd name="T121" fmla="*/ 43 h 377"/>
                  <a:gd name="T122" fmla="*/ 42 w 181"/>
                  <a:gd name="T123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1" h="377">
                    <a:moveTo>
                      <a:pt x="42" y="0"/>
                    </a:moveTo>
                    <a:cubicBezTo>
                      <a:pt x="0" y="0"/>
                      <a:pt x="18" y="50"/>
                      <a:pt x="29" y="68"/>
                    </a:cubicBezTo>
                    <a:cubicBezTo>
                      <a:pt x="56" y="112"/>
                      <a:pt x="95" y="140"/>
                      <a:pt x="56" y="274"/>
                    </a:cubicBezTo>
                    <a:cubicBezTo>
                      <a:pt x="51" y="290"/>
                      <a:pt x="46" y="304"/>
                      <a:pt x="39" y="317"/>
                    </a:cubicBezTo>
                    <a:cubicBezTo>
                      <a:pt x="94" y="302"/>
                      <a:pt x="141" y="268"/>
                      <a:pt x="173" y="223"/>
                    </a:cubicBezTo>
                    <a:cubicBezTo>
                      <a:pt x="173" y="223"/>
                      <a:pt x="173" y="223"/>
                      <a:pt x="173" y="223"/>
                    </a:cubicBezTo>
                    <a:cubicBezTo>
                      <a:pt x="173" y="223"/>
                      <a:pt x="173" y="223"/>
                      <a:pt x="173" y="223"/>
                    </a:cubicBezTo>
                    <a:cubicBezTo>
                      <a:pt x="154" y="290"/>
                      <a:pt x="108" y="346"/>
                      <a:pt x="46" y="377"/>
                    </a:cubicBezTo>
                    <a:cubicBezTo>
                      <a:pt x="124" y="339"/>
                      <a:pt x="178" y="260"/>
                      <a:pt x="181" y="168"/>
                    </a:cubicBezTo>
                    <a:cubicBezTo>
                      <a:pt x="181" y="168"/>
                      <a:pt x="181" y="168"/>
                      <a:pt x="181" y="168"/>
                    </a:cubicBezTo>
                    <a:cubicBezTo>
                      <a:pt x="181" y="168"/>
                      <a:pt x="181" y="168"/>
                      <a:pt x="181" y="168"/>
                    </a:cubicBezTo>
                    <a:cubicBezTo>
                      <a:pt x="181" y="168"/>
                      <a:pt x="181" y="168"/>
                      <a:pt x="181" y="168"/>
                    </a:cubicBezTo>
                    <a:cubicBezTo>
                      <a:pt x="181" y="167"/>
                      <a:pt x="181" y="167"/>
                      <a:pt x="181" y="167"/>
                    </a:cubicBezTo>
                    <a:cubicBezTo>
                      <a:pt x="181" y="167"/>
                      <a:pt x="181" y="167"/>
                      <a:pt x="181" y="167"/>
                    </a:cubicBezTo>
                    <a:cubicBezTo>
                      <a:pt x="181" y="167"/>
                      <a:pt x="181" y="167"/>
                      <a:pt x="181" y="166"/>
                    </a:cubicBezTo>
                    <a:cubicBezTo>
                      <a:pt x="181" y="166"/>
                      <a:pt x="181" y="166"/>
                      <a:pt x="181" y="166"/>
                    </a:cubicBezTo>
                    <a:cubicBezTo>
                      <a:pt x="181" y="166"/>
                      <a:pt x="181" y="165"/>
                      <a:pt x="181" y="164"/>
                    </a:cubicBezTo>
                    <a:cubicBezTo>
                      <a:pt x="181" y="164"/>
                      <a:pt x="181" y="164"/>
                      <a:pt x="181" y="164"/>
                    </a:cubicBezTo>
                    <a:cubicBezTo>
                      <a:pt x="181" y="164"/>
                      <a:pt x="181" y="164"/>
                      <a:pt x="181" y="164"/>
                    </a:cubicBezTo>
                    <a:cubicBezTo>
                      <a:pt x="181" y="164"/>
                      <a:pt x="181" y="164"/>
                      <a:pt x="181" y="164"/>
                    </a:cubicBezTo>
                    <a:cubicBezTo>
                      <a:pt x="181" y="164"/>
                      <a:pt x="181" y="164"/>
                      <a:pt x="181" y="163"/>
                    </a:cubicBezTo>
                    <a:cubicBezTo>
                      <a:pt x="181" y="163"/>
                      <a:pt x="181" y="163"/>
                      <a:pt x="181" y="163"/>
                    </a:cubicBezTo>
                    <a:cubicBezTo>
                      <a:pt x="181" y="163"/>
                      <a:pt x="181" y="163"/>
                      <a:pt x="181" y="163"/>
                    </a:cubicBezTo>
                    <a:cubicBezTo>
                      <a:pt x="181" y="163"/>
                      <a:pt x="181" y="163"/>
                      <a:pt x="181" y="163"/>
                    </a:cubicBezTo>
                    <a:cubicBezTo>
                      <a:pt x="181" y="163"/>
                      <a:pt x="181" y="163"/>
                      <a:pt x="181" y="163"/>
                    </a:cubicBezTo>
                    <a:cubicBezTo>
                      <a:pt x="181" y="163"/>
                      <a:pt x="181" y="163"/>
                      <a:pt x="181" y="163"/>
                    </a:cubicBezTo>
                    <a:cubicBezTo>
                      <a:pt x="181" y="163"/>
                      <a:pt x="181" y="162"/>
                      <a:pt x="181" y="162"/>
                    </a:cubicBezTo>
                    <a:cubicBezTo>
                      <a:pt x="181" y="162"/>
                      <a:pt x="181" y="162"/>
                      <a:pt x="181" y="162"/>
                    </a:cubicBezTo>
                    <a:cubicBezTo>
                      <a:pt x="181" y="162"/>
                      <a:pt x="181" y="162"/>
                      <a:pt x="181" y="162"/>
                    </a:cubicBezTo>
                    <a:cubicBezTo>
                      <a:pt x="181" y="162"/>
                      <a:pt x="181" y="162"/>
                      <a:pt x="181" y="162"/>
                    </a:cubicBezTo>
                    <a:cubicBezTo>
                      <a:pt x="181" y="162"/>
                      <a:pt x="181" y="162"/>
                      <a:pt x="181" y="162"/>
                    </a:cubicBezTo>
                    <a:cubicBezTo>
                      <a:pt x="181" y="161"/>
                      <a:pt x="181" y="161"/>
                      <a:pt x="181" y="161"/>
                    </a:cubicBezTo>
                    <a:cubicBezTo>
                      <a:pt x="181" y="161"/>
                      <a:pt x="181" y="161"/>
                      <a:pt x="181" y="161"/>
                    </a:cubicBezTo>
                    <a:cubicBezTo>
                      <a:pt x="181" y="161"/>
                      <a:pt x="181" y="161"/>
                      <a:pt x="181" y="161"/>
                    </a:cubicBezTo>
                    <a:cubicBezTo>
                      <a:pt x="181" y="161"/>
                      <a:pt x="181" y="161"/>
                      <a:pt x="181" y="161"/>
                    </a:cubicBezTo>
                    <a:cubicBezTo>
                      <a:pt x="181" y="161"/>
                      <a:pt x="181" y="161"/>
                      <a:pt x="181" y="161"/>
                    </a:cubicBezTo>
                    <a:cubicBezTo>
                      <a:pt x="181" y="161"/>
                      <a:pt x="181" y="160"/>
                      <a:pt x="181" y="160"/>
                    </a:cubicBezTo>
                    <a:cubicBezTo>
                      <a:pt x="181" y="160"/>
                      <a:pt x="181" y="160"/>
                      <a:pt x="181" y="160"/>
                    </a:cubicBezTo>
                    <a:cubicBezTo>
                      <a:pt x="181" y="160"/>
                      <a:pt x="181" y="160"/>
                      <a:pt x="181" y="160"/>
                    </a:cubicBezTo>
                    <a:cubicBezTo>
                      <a:pt x="181" y="160"/>
                      <a:pt x="181" y="160"/>
                      <a:pt x="181" y="160"/>
                    </a:cubicBezTo>
                    <a:cubicBezTo>
                      <a:pt x="181" y="160"/>
                      <a:pt x="181" y="160"/>
                      <a:pt x="181" y="160"/>
                    </a:cubicBezTo>
                    <a:cubicBezTo>
                      <a:pt x="181" y="160"/>
                      <a:pt x="181" y="160"/>
                      <a:pt x="181" y="160"/>
                    </a:cubicBezTo>
                    <a:cubicBezTo>
                      <a:pt x="181" y="159"/>
                      <a:pt x="181" y="159"/>
                      <a:pt x="181" y="159"/>
                    </a:cubicBezTo>
                    <a:cubicBezTo>
                      <a:pt x="181" y="159"/>
                      <a:pt x="181" y="159"/>
                      <a:pt x="181" y="159"/>
                    </a:cubicBezTo>
                    <a:cubicBezTo>
                      <a:pt x="181" y="159"/>
                      <a:pt x="181" y="159"/>
                      <a:pt x="181" y="159"/>
                    </a:cubicBezTo>
                    <a:cubicBezTo>
                      <a:pt x="181" y="159"/>
                      <a:pt x="181" y="159"/>
                      <a:pt x="181" y="159"/>
                    </a:cubicBezTo>
                    <a:cubicBezTo>
                      <a:pt x="181" y="159"/>
                      <a:pt x="181" y="159"/>
                      <a:pt x="181" y="159"/>
                    </a:cubicBezTo>
                    <a:cubicBezTo>
                      <a:pt x="181" y="159"/>
                      <a:pt x="181" y="159"/>
                      <a:pt x="181" y="159"/>
                    </a:cubicBezTo>
                    <a:cubicBezTo>
                      <a:pt x="181" y="159"/>
                      <a:pt x="181" y="159"/>
                      <a:pt x="181" y="159"/>
                    </a:cubicBezTo>
                    <a:cubicBezTo>
                      <a:pt x="181" y="158"/>
                      <a:pt x="181" y="158"/>
                      <a:pt x="181" y="158"/>
                    </a:cubicBezTo>
                    <a:cubicBezTo>
                      <a:pt x="181" y="158"/>
                      <a:pt x="181" y="158"/>
                      <a:pt x="181" y="158"/>
                    </a:cubicBezTo>
                    <a:cubicBezTo>
                      <a:pt x="181" y="158"/>
                      <a:pt x="181" y="158"/>
                      <a:pt x="181" y="158"/>
                    </a:cubicBezTo>
                    <a:cubicBezTo>
                      <a:pt x="181" y="158"/>
                      <a:pt x="181" y="158"/>
                      <a:pt x="181" y="158"/>
                    </a:cubicBezTo>
                    <a:cubicBezTo>
                      <a:pt x="181" y="158"/>
                      <a:pt x="181" y="158"/>
                      <a:pt x="181" y="158"/>
                    </a:cubicBezTo>
                    <a:cubicBezTo>
                      <a:pt x="181" y="158"/>
                      <a:pt x="181" y="158"/>
                      <a:pt x="181" y="158"/>
                    </a:cubicBezTo>
                    <a:cubicBezTo>
                      <a:pt x="181" y="158"/>
                      <a:pt x="181" y="158"/>
                      <a:pt x="181" y="157"/>
                    </a:cubicBezTo>
                    <a:cubicBezTo>
                      <a:pt x="181" y="157"/>
                      <a:pt x="181" y="157"/>
                      <a:pt x="181" y="157"/>
                    </a:cubicBezTo>
                    <a:cubicBezTo>
                      <a:pt x="181" y="157"/>
                      <a:pt x="181" y="157"/>
                      <a:pt x="181" y="157"/>
                    </a:cubicBezTo>
                    <a:cubicBezTo>
                      <a:pt x="181" y="157"/>
                      <a:pt x="181" y="157"/>
                      <a:pt x="181" y="157"/>
                    </a:cubicBezTo>
                    <a:cubicBezTo>
                      <a:pt x="181" y="157"/>
                      <a:pt x="181" y="157"/>
                      <a:pt x="181" y="157"/>
                    </a:cubicBezTo>
                    <a:cubicBezTo>
                      <a:pt x="181" y="116"/>
                      <a:pt x="170" y="77"/>
                      <a:pt x="152" y="43"/>
                    </a:cubicBezTo>
                    <a:cubicBezTo>
                      <a:pt x="97" y="12"/>
                      <a:pt x="63" y="0"/>
                      <a:pt x="42" y="0"/>
                    </a:cubicBezTo>
                  </a:path>
                </a:pathLst>
              </a:custGeom>
              <a:solidFill>
                <a:srgbClr val="0596BD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179"/>
              <p:cNvSpPr/>
              <p:nvPr/>
            </p:nvSpPr>
            <p:spPr bwMode="auto">
              <a:xfrm>
                <a:off x="5186363" y="1071563"/>
                <a:ext cx="1041400" cy="1350963"/>
              </a:xfrm>
              <a:custGeom>
                <a:avLst/>
                <a:gdLst>
                  <a:gd name="T0" fmla="*/ 136 w 276"/>
                  <a:gd name="T1" fmla="*/ 0 h 358"/>
                  <a:gd name="T2" fmla="*/ 0 w 276"/>
                  <a:gd name="T3" fmla="*/ 198 h 358"/>
                  <a:gd name="T4" fmla="*/ 0 w 276"/>
                  <a:gd name="T5" fmla="*/ 198 h 358"/>
                  <a:gd name="T6" fmla="*/ 47 w 276"/>
                  <a:gd name="T7" fmla="*/ 74 h 358"/>
                  <a:gd name="T8" fmla="*/ 41 w 276"/>
                  <a:gd name="T9" fmla="*/ 139 h 358"/>
                  <a:gd name="T10" fmla="*/ 168 w 276"/>
                  <a:gd name="T11" fmla="*/ 358 h 358"/>
                  <a:gd name="T12" fmla="*/ 240 w 276"/>
                  <a:gd name="T13" fmla="*/ 246 h 358"/>
                  <a:gd name="T14" fmla="*/ 165 w 276"/>
                  <a:gd name="T15" fmla="*/ 94 h 358"/>
                  <a:gd name="T16" fmla="*/ 136 w 276"/>
                  <a:gd name="T17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6" h="358">
                    <a:moveTo>
                      <a:pt x="136" y="0"/>
                    </a:moveTo>
                    <a:cubicBezTo>
                      <a:pt x="61" y="37"/>
                      <a:pt x="7" y="111"/>
                      <a:pt x="0" y="198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4" y="153"/>
                      <a:pt x="22" y="109"/>
                      <a:pt x="47" y="74"/>
                    </a:cubicBezTo>
                    <a:cubicBezTo>
                      <a:pt x="41" y="95"/>
                      <a:pt x="41" y="117"/>
                      <a:pt x="41" y="139"/>
                    </a:cubicBezTo>
                    <a:cubicBezTo>
                      <a:pt x="41" y="233"/>
                      <a:pt x="91" y="317"/>
                      <a:pt x="168" y="358"/>
                    </a:cubicBezTo>
                    <a:cubicBezTo>
                      <a:pt x="187" y="333"/>
                      <a:pt x="217" y="290"/>
                      <a:pt x="240" y="246"/>
                    </a:cubicBezTo>
                    <a:cubicBezTo>
                      <a:pt x="276" y="176"/>
                      <a:pt x="265" y="110"/>
                      <a:pt x="165" y="94"/>
                    </a:cubicBezTo>
                    <a:cubicBezTo>
                      <a:pt x="86" y="81"/>
                      <a:pt x="119" y="24"/>
                      <a:pt x="136" y="0"/>
                    </a:cubicBezTo>
                  </a:path>
                </a:pathLst>
              </a:custGeom>
              <a:solidFill>
                <a:srgbClr val="0596BD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Oval 180"/>
              <p:cNvSpPr>
                <a:spLocks noChangeArrowheads="1"/>
              </p:cNvSpPr>
              <p:nvPr/>
            </p:nvSpPr>
            <p:spPr bwMode="auto">
              <a:xfrm>
                <a:off x="5753100" y="1055688"/>
                <a:ext cx="290513" cy="306388"/>
              </a:xfrm>
              <a:prstGeom prst="ellipse">
                <a:avLst/>
              </a:prstGeom>
              <a:solidFill>
                <a:srgbClr val="0596BD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Oval 181"/>
              <p:cNvSpPr>
                <a:spLocks noChangeArrowheads="1"/>
              </p:cNvSpPr>
              <p:nvPr/>
            </p:nvSpPr>
            <p:spPr bwMode="auto">
              <a:xfrm>
                <a:off x="6076950" y="1211263"/>
                <a:ext cx="95250" cy="93663"/>
              </a:xfrm>
              <a:prstGeom prst="ellipse">
                <a:avLst/>
              </a:prstGeom>
              <a:solidFill>
                <a:srgbClr val="0596BD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182"/>
              <p:cNvSpPr/>
              <p:nvPr/>
            </p:nvSpPr>
            <p:spPr bwMode="auto">
              <a:xfrm>
                <a:off x="5972175" y="2441575"/>
                <a:ext cx="241300" cy="82550"/>
              </a:xfrm>
              <a:custGeom>
                <a:avLst/>
                <a:gdLst>
                  <a:gd name="T0" fmla="*/ 27 w 64"/>
                  <a:gd name="T1" fmla="*/ 0 h 22"/>
                  <a:gd name="T2" fmla="*/ 3 w 64"/>
                  <a:gd name="T3" fmla="*/ 9 h 22"/>
                  <a:gd name="T4" fmla="*/ 0 w 64"/>
                  <a:gd name="T5" fmla="*/ 12 h 22"/>
                  <a:gd name="T6" fmla="*/ 64 w 64"/>
                  <a:gd name="T7" fmla="*/ 22 h 22"/>
                  <a:gd name="T8" fmla="*/ 58 w 64"/>
                  <a:gd name="T9" fmla="*/ 14 h 22"/>
                  <a:gd name="T10" fmla="*/ 27 w 64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22">
                    <a:moveTo>
                      <a:pt x="27" y="0"/>
                    </a:moveTo>
                    <a:cubicBezTo>
                      <a:pt x="18" y="0"/>
                      <a:pt x="10" y="3"/>
                      <a:pt x="3" y="9"/>
                    </a:cubicBezTo>
                    <a:cubicBezTo>
                      <a:pt x="2" y="10"/>
                      <a:pt x="1" y="11"/>
                      <a:pt x="0" y="12"/>
                    </a:cubicBezTo>
                    <a:cubicBezTo>
                      <a:pt x="20" y="18"/>
                      <a:pt x="42" y="22"/>
                      <a:pt x="64" y="22"/>
                    </a:cubicBezTo>
                    <a:cubicBezTo>
                      <a:pt x="63" y="20"/>
                      <a:pt x="61" y="17"/>
                      <a:pt x="58" y="14"/>
                    </a:cubicBezTo>
                    <a:cubicBezTo>
                      <a:pt x="50" y="5"/>
                      <a:pt x="38" y="0"/>
                      <a:pt x="27" y="0"/>
                    </a:cubicBezTo>
                  </a:path>
                </a:pathLst>
              </a:custGeom>
              <a:solidFill>
                <a:srgbClr val="0596BD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Freeform 183"/>
              <p:cNvSpPr/>
              <p:nvPr/>
            </p:nvSpPr>
            <p:spPr bwMode="auto">
              <a:xfrm>
                <a:off x="6107113" y="2271713"/>
                <a:ext cx="180975" cy="161925"/>
              </a:xfrm>
              <a:custGeom>
                <a:avLst/>
                <a:gdLst>
                  <a:gd name="T0" fmla="*/ 24 w 48"/>
                  <a:gd name="T1" fmla="*/ 0 h 43"/>
                  <a:gd name="T2" fmla="*/ 10 w 48"/>
                  <a:gd name="T3" fmla="*/ 5 h 43"/>
                  <a:gd name="T4" fmla="*/ 8 w 48"/>
                  <a:gd name="T5" fmla="*/ 36 h 43"/>
                  <a:gd name="T6" fmla="*/ 24 w 48"/>
                  <a:gd name="T7" fmla="*/ 43 h 43"/>
                  <a:gd name="T8" fmla="*/ 38 w 48"/>
                  <a:gd name="T9" fmla="*/ 38 h 43"/>
                  <a:gd name="T10" fmla="*/ 40 w 48"/>
                  <a:gd name="T11" fmla="*/ 7 h 43"/>
                  <a:gd name="T12" fmla="*/ 24 w 48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3">
                    <a:moveTo>
                      <a:pt x="24" y="0"/>
                    </a:moveTo>
                    <a:cubicBezTo>
                      <a:pt x="19" y="0"/>
                      <a:pt x="14" y="2"/>
                      <a:pt x="10" y="5"/>
                    </a:cubicBezTo>
                    <a:cubicBezTo>
                      <a:pt x="1" y="13"/>
                      <a:pt x="0" y="27"/>
                      <a:pt x="8" y="36"/>
                    </a:cubicBezTo>
                    <a:cubicBezTo>
                      <a:pt x="12" y="40"/>
                      <a:pt x="18" y="43"/>
                      <a:pt x="24" y="43"/>
                    </a:cubicBezTo>
                    <a:cubicBezTo>
                      <a:pt x="29" y="43"/>
                      <a:pt x="34" y="41"/>
                      <a:pt x="38" y="38"/>
                    </a:cubicBezTo>
                    <a:cubicBezTo>
                      <a:pt x="47" y="30"/>
                      <a:pt x="48" y="16"/>
                      <a:pt x="40" y="7"/>
                    </a:cubicBezTo>
                    <a:cubicBezTo>
                      <a:pt x="36" y="3"/>
                      <a:pt x="30" y="0"/>
                      <a:pt x="24" y="0"/>
                    </a:cubicBezTo>
                  </a:path>
                </a:pathLst>
              </a:custGeom>
              <a:solidFill>
                <a:srgbClr val="0596BD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184"/>
              <p:cNvSpPr/>
              <p:nvPr/>
            </p:nvSpPr>
            <p:spPr bwMode="auto">
              <a:xfrm>
                <a:off x="6232525" y="2430463"/>
                <a:ext cx="104775" cy="93663"/>
              </a:xfrm>
              <a:custGeom>
                <a:avLst/>
                <a:gdLst>
                  <a:gd name="T0" fmla="*/ 14 w 28"/>
                  <a:gd name="T1" fmla="*/ 0 h 25"/>
                  <a:gd name="T2" fmla="*/ 6 w 28"/>
                  <a:gd name="T3" fmla="*/ 3 h 25"/>
                  <a:gd name="T4" fmla="*/ 5 w 28"/>
                  <a:gd name="T5" fmla="*/ 21 h 25"/>
                  <a:gd name="T6" fmla="*/ 14 w 28"/>
                  <a:gd name="T7" fmla="*/ 25 h 25"/>
                  <a:gd name="T8" fmla="*/ 16 w 28"/>
                  <a:gd name="T9" fmla="*/ 25 h 25"/>
                  <a:gd name="T10" fmla="*/ 23 w 28"/>
                  <a:gd name="T11" fmla="*/ 22 h 25"/>
                  <a:gd name="T12" fmla="*/ 24 w 28"/>
                  <a:gd name="T13" fmla="*/ 4 h 25"/>
                  <a:gd name="T14" fmla="*/ 14 w 28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25">
                    <a:moveTo>
                      <a:pt x="14" y="0"/>
                    </a:moveTo>
                    <a:cubicBezTo>
                      <a:pt x="11" y="0"/>
                      <a:pt x="8" y="1"/>
                      <a:pt x="6" y="3"/>
                    </a:cubicBezTo>
                    <a:cubicBezTo>
                      <a:pt x="1" y="8"/>
                      <a:pt x="0" y="16"/>
                      <a:pt x="5" y="21"/>
                    </a:cubicBezTo>
                    <a:cubicBezTo>
                      <a:pt x="7" y="24"/>
                      <a:pt x="10" y="25"/>
                      <a:pt x="14" y="25"/>
                    </a:cubicBezTo>
                    <a:cubicBezTo>
                      <a:pt x="14" y="25"/>
                      <a:pt x="15" y="25"/>
                      <a:pt x="16" y="25"/>
                    </a:cubicBezTo>
                    <a:cubicBezTo>
                      <a:pt x="19" y="25"/>
                      <a:pt x="21" y="24"/>
                      <a:pt x="23" y="22"/>
                    </a:cubicBezTo>
                    <a:cubicBezTo>
                      <a:pt x="28" y="17"/>
                      <a:pt x="28" y="9"/>
                      <a:pt x="24" y="4"/>
                    </a:cubicBezTo>
                    <a:cubicBezTo>
                      <a:pt x="21" y="1"/>
                      <a:pt x="18" y="0"/>
                      <a:pt x="14" y="0"/>
                    </a:cubicBezTo>
                  </a:path>
                </a:pathLst>
              </a:custGeom>
              <a:solidFill>
                <a:srgbClr val="0596BD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Freeform 185"/>
              <p:cNvSpPr>
                <a:spLocks noEditPoints="1"/>
              </p:cNvSpPr>
              <p:nvPr/>
            </p:nvSpPr>
            <p:spPr bwMode="auto">
              <a:xfrm>
                <a:off x="6099175" y="2816225"/>
                <a:ext cx="19050" cy="0"/>
              </a:xfrm>
              <a:custGeom>
                <a:avLst/>
                <a:gdLst>
                  <a:gd name="T0" fmla="*/ 0 w 5"/>
                  <a:gd name="T1" fmla="*/ 0 w 5"/>
                  <a:gd name="T2" fmla="*/ 0 w 5"/>
                  <a:gd name="T3" fmla="*/ 0 w 5"/>
                  <a:gd name="T4" fmla="*/ 0 w 5"/>
                  <a:gd name="T5" fmla="*/ 0 w 5"/>
                  <a:gd name="T6" fmla="*/ 1 w 5"/>
                  <a:gd name="T7" fmla="*/ 1 w 5"/>
                  <a:gd name="T8" fmla="*/ 1 w 5"/>
                  <a:gd name="T9" fmla="*/ 1 w 5"/>
                  <a:gd name="T10" fmla="*/ 1 w 5"/>
                  <a:gd name="T11" fmla="*/ 1 w 5"/>
                  <a:gd name="T12" fmla="*/ 1 w 5"/>
                  <a:gd name="T13" fmla="*/ 1 w 5"/>
                  <a:gd name="T14" fmla="*/ 1 w 5"/>
                  <a:gd name="T15" fmla="*/ 2 w 5"/>
                  <a:gd name="T16" fmla="*/ 2 w 5"/>
                  <a:gd name="T17" fmla="*/ 2 w 5"/>
                  <a:gd name="T18" fmla="*/ 2 w 5"/>
                  <a:gd name="T19" fmla="*/ 2 w 5"/>
                  <a:gd name="T20" fmla="*/ 2 w 5"/>
                  <a:gd name="T21" fmla="*/ 3 w 5"/>
                  <a:gd name="T22" fmla="*/ 3 w 5"/>
                  <a:gd name="T23" fmla="*/ 3 w 5"/>
                  <a:gd name="T24" fmla="*/ 3 w 5"/>
                  <a:gd name="T25" fmla="*/ 3 w 5"/>
                  <a:gd name="T26" fmla="*/ 3 w 5"/>
                  <a:gd name="T27" fmla="*/ 4 w 5"/>
                  <a:gd name="T28" fmla="*/ 4 w 5"/>
                  <a:gd name="T29" fmla="*/ 4 w 5"/>
                  <a:gd name="T30" fmla="*/ 4 w 5"/>
                  <a:gd name="T31" fmla="*/ 4 w 5"/>
                  <a:gd name="T32" fmla="*/ 4 w 5"/>
                  <a:gd name="T33" fmla="*/ 5 w 5"/>
                  <a:gd name="T34" fmla="*/ 5 w 5"/>
                  <a:gd name="T35" fmla="*/ 5 w 5"/>
                  <a:gd name="T36" fmla="*/ 5 w 5"/>
                  <a:gd name="T37" fmla="*/ 5 w 5"/>
                  <a:gd name="T38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Freeform 186"/>
              <p:cNvSpPr/>
              <p:nvPr/>
            </p:nvSpPr>
            <p:spPr bwMode="auto">
              <a:xfrm>
                <a:off x="5181600" y="1803401"/>
                <a:ext cx="1322387" cy="1012824"/>
              </a:xfrm>
              <a:custGeom>
                <a:avLst/>
                <a:gdLst>
                  <a:gd name="T0" fmla="*/ 16 w 350"/>
                  <a:gd name="T1" fmla="*/ 0 h 268"/>
                  <a:gd name="T2" fmla="*/ 1 w 350"/>
                  <a:gd name="T3" fmla="*/ 4 h 268"/>
                  <a:gd name="T4" fmla="*/ 0 w 350"/>
                  <a:gd name="T5" fmla="*/ 25 h 268"/>
                  <a:gd name="T6" fmla="*/ 0 w 350"/>
                  <a:gd name="T7" fmla="*/ 25 h 268"/>
                  <a:gd name="T8" fmla="*/ 242 w 350"/>
                  <a:gd name="T9" fmla="*/ 268 h 268"/>
                  <a:gd name="T10" fmla="*/ 243 w 350"/>
                  <a:gd name="T11" fmla="*/ 268 h 268"/>
                  <a:gd name="T12" fmla="*/ 243 w 350"/>
                  <a:gd name="T13" fmla="*/ 268 h 268"/>
                  <a:gd name="T14" fmla="*/ 243 w 350"/>
                  <a:gd name="T15" fmla="*/ 268 h 268"/>
                  <a:gd name="T16" fmla="*/ 243 w 350"/>
                  <a:gd name="T17" fmla="*/ 268 h 268"/>
                  <a:gd name="T18" fmla="*/ 244 w 350"/>
                  <a:gd name="T19" fmla="*/ 268 h 268"/>
                  <a:gd name="T20" fmla="*/ 244 w 350"/>
                  <a:gd name="T21" fmla="*/ 268 h 268"/>
                  <a:gd name="T22" fmla="*/ 244 w 350"/>
                  <a:gd name="T23" fmla="*/ 268 h 268"/>
                  <a:gd name="T24" fmla="*/ 244 w 350"/>
                  <a:gd name="T25" fmla="*/ 268 h 268"/>
                  <a:gd name="T26" fmla="*/ 244 w 350"/>
                  <a:gd name="T27" fmla="*/ 268 h 268"/>
                  <a:gd name="T28" fmla="*/ 244 w 350"/>
                  <a:gd name="T29" fmla="*/ 268 h 268"/>
                  <a:gd name="T30" fmla="*/ 245 w 350"/>
                  <a:gd name="T31" fmla="*/ 268 h 268"/>
                  <a:gd name="T32" fmla="*/ 245 w 350"/>
                  <a:gd name="T33" fmla="*/ 268 h 268"/>
                  <a:gd name="T34" fmla="*/ 245 w 350"/>
                  <a:gd name="T35" fmla="*/ 268 h 268"/>
                  <a:gd name="T36" fmla="*/ 245 w 350"/>
                  <a:gd name="T37" fmla="*/ 268 h 268"/>
                  <a:gd name="T38" fmla="*/ 246 w 350"/>
                  <a:gd name="T39" fmla="*/ 268 h 268"/>
                  <a:gd name="T40" fmla="*/ 246 w 350"/>
                  <a:gd name="T41" fmla="*/ 268 h 268"/>
                  <a:gd name="T42" fmla="*/ 246 w 350"/>
                  <a:gd name="T43" fmla="*/ 268 h 268"/>
                  <a:gd name="T44" fmla="*/ 246 w 350"/>
                  <a:gd name="T45" fmla="*/ 268 h 268"/>
                  <a:gd name="T46" fmla="*/ 247 w 350"/>
                  <a:gd name="T47" fmla="*/ 268 h 268"/>
                  <a:gd name="T48" fmla="*/ 247 w 350"/>
                  <a:gd name="T49" fmla="*/ 268 h 268"/>
                  <a:gd name="T50" fmla="*/ 247 w 350"/>
                  <a:gd name="T51" fmla="*/ 268 h 268"/>
                  <a:gd name="T52" fmla="*/ 247 w 350"/>
                  <a:gd name="T53" fmla="*/ 268 h 268"/>
                  <a:gd name="T54" fmla="*/ 248 w 350"/>
                  <a:gd name="T55" fmla="*/ 268 h 268"/>
                  <a:gd name="T56" fmla="*/ 248 w 350"/>
                  <a:gd name="T57" fmla="*/ 268 h 268"/>
                  <a:gd name="T58" fmla="*/ 248 w 350"/>
                  <a:gd name="T59" fmla="*/ 268 h 268"/>
                  <a:gd name="T60" fmla="*/ 248 w 350"/>
                  <a:gd name="T61" fmla="*/ 268 h 268"/>
                  <a:gd name="T62" fmla="*/ 350 w 350"/>
                  <a:gd name="T63" fmla="*/ 243 h 268"/>
                  <a:gd name="T64" fmla="*/ 255 w 350"/>
                  <a:gd name="T65" fmla="*/ 268 h 268"/>
                  <a:gd name="T66" fmla="*/ 343 w 350"/>
                  <a:gd name="T67" fmla="*/ 183 h 268"/>
                  <a:gd name="T68" fmla="*/ 294 w 350"/>
                  <a:gd name="T69" fmla="*/ 191 h 268"/>
                  <a:gd name="T70" fmla="*/ 292 w 350"/>
                  <a:gd name="T71" fmla="*/ 191 h 268"/>
                  <a:gd name="T72" fmla="*/ 292 w 350"/>
                  <a:gd name="T73" fmla="*/ 191 h 268"/>
                  <a:gd name="T74" fmla="*/ 278 w 350"/>
                  <a:gd name="T75" fmla="*/ 192 h 268"/>
                  <a:gd name="T76" fmla="*/ 273 w 350"/>
                  <a:gd name="T77" fmla="*/ 191 h 268"/>
                  <a:gd name="T78" fmla="*/ 266 w 350"/>
                  <a:gd name="T79" fmla="*/ 239 h 268"/>
                  <a:gd name="T80" fmla="*/ 241 w 350"/>
                  <a:gd name="T81" fmla="*/ 248 h 268"/>
                  <a:gd name="T82" fmla="*/ 210 w 350"/>
                  <a:gd name="T83" fmla="*/ 233 h 268"/>
                  <a:gd name="T84" fmla="*/ 209 w 350"/>
                  <a:gd name="T85" fmla="*/ 181 h 268"/>
                  <a:gd name="T86" fmla="*/ 169 w 350"/>
                  <a:gd name="T87" fmla="*/ 164 h 268"/>
                  <a:gd name="T88" fmla="*/ 150 w 350"/>
                  <a:gd name="T89" fmla="*/ 188 h 268"/>
                  <a:gd name="T90" fmla="*/ 117 w 350"/>
                  <a:gd name="T91" fmla="*/ 206 h 268"/>
                  <a:gd name="T92" fmla="*/ 70 w 350"/>
                  <a:gd name="T93" fmla="*/ 108 h 268"/>
                  <a:gd name="T94" fmla="*/ 16 w 350"/>
                  <a:gd name="T95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50" h="268">
                    <a:moveTo>
                      <a:pt x="16" y="0"/>
                    </a:moveTo>
                    <a:cubicBezTo>
                      <a:pt x="10" y="0"/>
                      <a:pt x="5" y="2"/>
                      <a:pt x="1" y="4"/>
                    </a:cubicBezTo>
                    <a:cubicBezTo>
                      <a:pt x="0" y="11"/>
                      <a:pt x="0" y="18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59"/>
                      <a:pt x="108" y="268"/>
                      <a:pt x="242" y="268"/>
                    </a:cubicBezTo>
                    <a:cubicBezTo>
                      <a:pt x="242" y="268"/>
                      <a:pt x="243" y="268"/>
                      <a:pt x="243" y="268"/>
                    </a:cubicBezTo>
                    <a:cubicBezTo>
                      <a:pt x="243" y="268"/>
                      <a:pt x="243" y="268"/>
                      <a:pt x="243" y="268"/>
                    </a:cubicBezTo>
                    <a:cubicBezTo>
                      <a:pt x="243" y="268"/>
                      <a:pt x="243" y="268"/>
                      <a:pt x="243" y="268"/>
                    </a:cubicBezTo>
                    <a:cubicBezTo>
                      <a:pt x="243" y="268"/>
                      <a:pt x="243" y="268"/>
                      <a:pt x="243" y="268"/>
                    </a:cubicBezTo>
                    <a:cubicBezTo>
                      <a:pt x="243" y="268"/>
                      <a:pt x="243" y="268"/>
                      <a:pt x="244" y="268"/>
                    </a:cubicBezTo>
                    <a:cubicBezTo>
                      <a:pt x="244" y="268"/>
                      <a:pt x="244" y="268"/>
                      <a:pt x="244" y="268"/>
                    </a:cubicBezTo>
                    <a:cubicBezTo>
                      <a:pt x="244" y="268"/>
                      <a:pt x="244" y="268"/>
                      <a:pt x="244" y="268"/>
                    </a:cubicBezTo>
                    <a:cubicBezTo>
                      <a:pt x="244" y="268"/>
                      <a:pt x="244" y="268"/>
                      <a:pt x="244" y="268"/>
                    </a:cubicBezTo>
                    <a:cubicBezTo>
                      <a:pt x="244" y="268"/>
                      <a:pt x="244" y="268"/>
                      <a:pt x="244" y="268"/>
                    </a:cubicBezTo>
                    <a:cubicBezTo>
                      <a:pt x="244" y="268"/>
                      <a:pt x="244" y="268"/>
                      <a:pt x="244" y="268"/>
                    </a:cubicBezTo>
                    <a:cubicBezTo>
                      <a:pt x="244" y="268"/>
                      <a:pt x="245" y="268"/>
                      <a:pt x="245" y="268"/>
                    </a:cubicBezTo>
                    <a:cubicBezTo>
                      <a:pt x="245" y="268"/>
                      <a:pt x="245" y="268"/>
                      <a:pt x="245" y="268"/>
                    </a:cubicBezTo>
                    <a:cubicBezTo>
                      <a:pt x="245" y="268"/>
                      <a:pt x="245" y="268"/>
                      <a:pt x="245" y="268"/>
                    </a:cubicBezTo>
                    <a:cubicBezTo>
                      <a:pt x="245" y="268"/>
                      <a:pt x="245" y="268"/>
                      <a:pt x="245" y="268"/>
                    </a:cubicBezTo>
                    <a:cubicBezTo>
                      <a:pt x="245" y="268"/>
                      <a:pt x="245" y="268"/>
                      <a:pt x="246" y="268"/>
                    </a:cubicBezTo>
                    <a:cubicBezTo>
                      <a:pt x="246" y="268"/>
                      <a:pt x="246" y="268"/>
                      <a:pt x="246" y="268"/>
                    </a:cubicBezTo>
                    <a:cubicBezTo>
                      <a:pt x="246" y="268"/>
                      <a:pt x="246" y="268"/>
                      <a:pt x="246" y="268"/>
                    </a:cubicBezTo>
                    <a:cubicBezTo>
                      <a:pt x="246" y="268"/>
                      <a:pt x="246" y="268"/>
                      <a:pt x="246" y="268"/>
                    </a:cubicBezTo>
                    <a:cubicBezTo>
                      <a:pt x="246" y="268"/>
                      <a:pt x="246" y="268"/>
                      <a:pt x="247" y="268"/>
                    </a:cubicBezTo>
                    <a:cubicBezTo>
                      <a:pt x="247" y="268"/>
                      <a:pt x="247" y="268"/>
                      <a:pt x="247" y="268"/>
                    </a:cubicBezTo>
                    <a:cubicBezTo>
                      <a:pt x="247" y="268"/>
                      <a:pt x="247" y="268"/>
                      <a:pt x="247" y="268"/>
                    </a:cubicBezTo>
                    <a:cubicBezTo>
                      <a:pt x="247" y="268"/>
                      <a:pt x="247" y="268"/>
                      <a:pt x="247" y="268"/>
                    </a:cubicBezTo>
                    <a:cubicBezTo>
                      <a:pt x="247" y="268"/>
                      <a:pt x="247" y="268"/>
                      <a:pt x="248" y="268"/>
                    </a:cubicBezTo>
                    <a:cubicBezTo>
                      <a:pt x="248" y="268"/>
                      <a:pt x="248" y="268"/>
                      <a:pt x="248" y="268"/>
                    </a:cubicBezTo>
                    <a:cubicBezTo>
                      <a:pt x="248" y="268"/>
                      <a:pt x="248" y="268"/>
                      <a:pt x="248" y="268"/>
                    </a:cubicBezTo>
                    <a:cubicBezTo>
                      <a:pt x="248" y="268"/>
                      <a:pt x="248" y="268"/>
                      <a:pt x="248" y="268"/>
                    </a:cubicBezTo>
                    <a:cubicBezTo>
                      <a:pt x="284" y="267"/>
                      <a:pt x="319" y="258"/>
                      <a:pt x="350" y="243"/>
                    </a:cubicBezTo>
                    <a:cubicBezTo>
                      <a:pt x="321" y="257"/>
                      <a:pt x="289" y="266"/>
                      <a:pt x="255" y="268"/>
                    </a:cubicBezTo>
                    <a:cubicBezTo>
                      <a:pt x="284" y="254"/>
                      <a:pt x="319" y="229"/>
                      <a:pt x="343" y="183"/>
                    </a:cubicBezTo>
                    <a:cubicBezTo>
                      <a:pt x="327" y="187"/>
                      <a:pt x="311" y="190"/>
                      <a:pt x="294" y="191"/>
                    </a:cubicBezTo>
                    <a:cubicBezTo>
                      <a:pt x="294" y="191"/>
                      <a:pt x="293" y="191"/>
                      <a:pt x="292" y="191"/>
                    </a:cubicBezTo>
                    <a:cubicBezTo>
                      <a:pt x="292" y="191"/>
                      <a:pt x="292" y="191"/>
                      <a:pt x="292" y="191"/>
                    </a:cubicBezTo>
                    <a:cubicBezTo>
                      <a:pt x="287" y="191"/>
                      <a:pt x="283" y="192"/>
                      <a:pt x="278" y="192"/>
                    </a:cubicBezTo>
                    <a:cubicBezTo>
                      <a:pt x="277" y="192"/>
                      <a:pt x="275" y="192"/>
                      <a:pt x="273" y="191"/>
                    </a:cubicBezTo>
                    <a:cubicBezTo>
                      <a:pt x="282" y="208"/>
                      <a:pt x="279" y="227"/>
                      <a:pt x="266" y="239"/>
                    </a:cubicBezTo>
                    <a:cubicBezTo>
                      <a:pt x="259" y="245"/>
                      <a:pt x="250" y="248"/>
                      <a:pt x="241" y="248"/>
                    </a:cubicBezTo>
                    <a:cubicBezTo>
                      <a:pt x="230" y="248"/>
                      <a:pt x="218" y="243"/>
                      <a:pt x="210" y="233"/>
                    </a:cubicBezTo>
                    <a:cubicBezTo>
                      <a:pt x="196" y="218"/>
                      <a:pt x="196" y="195"/>
                      <a:pt x="209" y="181"/>
                    </a:cubicBezTo>
                    <a:cubicBezTo>
                      <a:pt x="195" y="176"/>
                      <a:pt x="181" y="171"/>
                      <a:pt x="169" y="164"/>
                    </a:cubicBezTo>
                    <a:cubicBezTo>
                      <a:pt x="157" y="179"/>
                      <a:pt x="150" y="188"/>
                      <a:pt x="150" y="188"/>
                    </a:cubicBezTo>
                    <a:cubicBezTo>
                      <a:pt x="150" y="188"/>
                      <a:pt x="134" y="206"/>
                      <a:pt x="117" y="206"/>
                    </a:cubicBezTo>
                    <a:cubicBezTo>
                      <a:pt x="98" y="206"/>
                      <a:pt x="78" y="187"/>
                      <a:pt x="70" y="108"/>
                    </a:cubicBezTo>
                    <a:cubicBezTo>
                      <a:pt x="61" y="19"/>
                      <a:pt x="36" y="0"/>
                      <a:pt x="16" y="0"/>
                    </a:cubicBezTo>
                  </a:path>
                </a:pathLst>
              </a:custGeom>
              <a:solidFill>
                <a:srgbClr val="0488AC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Freeform 187"/>
              <p:cNvSpPr/>
              <p:nvPr/>
            </p:nvSpPr>
            <p:spPr bwMode="auto">
              <a:xfrm>
                <a:off x="6145213" y="2139950"/>
                <a:ext cx="838200" cy="676275"/>
              </a:xfrm>
              <a:custGeom>
                <a:avLst/>
                <a:gdLst>
                  <a:gd name="T0" fmla="*/ 222 w 222"/>
                  <a:gd name="T1" fmla="*/ 0 h 179"/>
                  <a:gd name="T2" fmla="*/ 88 w 222"/>
                  <a:gd name="T3" fmla="*/ 94 h 179"/>
                  <a:gd name="T4" fmla="*/ 0 w 222"/>
                  <a:gd name="T5" fmla="*/ 179 h 179"/>
                  <a:gd name="T6" fmla="*/ 95 w 222"/>
                  <a:gd name="T7" fmla="*/ 154 h 179"/>
                  <a:gd name="T8" fmla="*/ 222 w 222"/>
                  <a:gd name="T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79">
                    <a:moveTo>
                      <a:pt x="222" y="0"/>
                    </a:moveTo>
                    <a:cubicBezTo>
                      <a:pt x="190" y="45"/>
                      <a:pt x="143" y="79"/>
                      <a:pt x="88" y="94"/>
                    </a:cubicBezTo>
                    <a:cubicBezTo>
                      <a:pt x="64" y="140"/>
                      <a:pt x="29" y="165"/>
                      <a:pt x="0" y="179"/>
                    </a:cubicBezTo>
                    <a:cubicBezTo>
                      <a:pt x="34" y="177"/>
                      <a:pt x="66" y="168"/>
                      <a:pt x="95" y="154"/>
                    </a:cubicBezTo>
                    <a:cubicBezTo>
                      <a:pt x="157" y="123"/>
                      <a:pt x="203" y="67"/>
                      <a:pt x="222" y="0"/>
                    </a:cubicBezTo>
                  </a:path>
                </a:pathLst>
              </a:custGeom>
              <a:solidFill>
                <a:srgbClr val="04739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Freeform 188"/>
              <p:cNvSpPr/>
              <p:nvPr/>
            </p:nvSpPr>
            <p:spPr bwMode="auto">
              <a:xfrm>
                <a:off x="5186363" y="1350963"/>
                <a:ext cx="633413" cy="1230313"/>
              </a:xfrm>
              <a:custGeom>
                <a:avLst/>
                <a:gdLst>
                  <a:gd name="T0" fmla="*/ 47 w 168"/>
                  <a:gd name="T1" fmla="*/ 0 h 326"/>
                  <a:gd name="T2" fmla="*/ 0 w 168"/>
                  <a:gd name="T3" fmla="*/ 124 h 326"/>
                  <a:gd name="T4" fmla="*/ 15 w 168"/>
                  <a:gd name="T5" fmla="*/ 120 h 326"/>
                  <a:gd name="T6" fmla="*/ 69 w 168"/>
                  <a:gd name="T7" fmla="*/ 228 h 326"/>
                  <a:gd name="T8" fmla="*/ 116 w 168"/>
                  <a:gd name="T9" fmla="*/ 326 h 326"/>
                  <a:gd name="T10" fmla="*/ 149 w 168"/>
                  <a:gd name="T11" fmla="*/ 308 h 326"/>
                  <a:gd name="T12" fmla="*/ 168 w 168"/>
                  <a:gd name="T13" fmla="*/ 284 h 326"/>
                  <a:gd name="T14" fmla="*/ 41 w 168"/>
                  <a:gd name="T15" fmla="*/ 65 h 326"/>
                  <a:gd name="T16" fmla="*/ 47 w 168"/>
                  <a:gd name="T17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326">
                    <a:moveTo>
                      <a:pt x="47" y="0"/>
                    </a:moveTo>
                    <a:cubicBezTo>
                      <a:pt x="22" y="35"/>
                      <a:pt x="4" y="79"/>
                      <a:pt x="0" y="124"/>
                    </a:cubicBezTo>
                    <a:cubicBezTo>
                      <a:pt x="4" y="122"/>
                      <a:pt x="9" y="120"/>
                      <a:pt x="15" y="120"/>
                    </a:cubicBezTo>
                    <a:cubicBezTo>
                      <a:pt x="35" y="120"/>
                      <a:pt x="60" y="139"/>
                      <a:pt x="69" y="228"/>
                    </a:cubicBezTo>
                    <a:cubicBezTo>
                      <a:pt x="77" y="307"/>
                      <a:pt x="97" y="326"/>
                      <a:pt x="116" y="326"/>
                    </a:cubicBezTo>
                    <a:cubicBezTo>
                      <a:pt x="133" y="326"/>
                      <a:pt x="149" y="308"/>
                      <a:pt x="149" y="308"/>
                    </a:cubicBezTo>
                    <a:cubicBezTo>
                      <a:pt x="149" y="308"/>
                      <a:pt x="156" y="299"/>
                      <a:pt x="168" y="284"/>
                    </a:cubicBezTo>
                    <a:cubicBezTo>
                      <a:pt x="91" y="243"/>
                      <a:pt x="41" y="159"/>
                      <a:pt x="41" y="65"/>
                    </a:cubicBezTo>
                    <a:cubicBezTo>
                      <a:pt x="41" y="43"/>
                      <a:pt x="41" y="21"/>
                      <a:pt x="47" y="0"/>
                    </a:cubicBezTo>
                  </a:path>
                </a:pathLst>
              </a:custGeom>
              <a:solidFill>
                <a:srgbClr val="04739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Freeform 189"/>
              <p:cNvSpPr/>
              <p:nvPr/>
            </p:nvSpPr>
            <p:spPr bwMode="auto">
              <a:xfrm>
                <a:off x="5922963" y="2487613"/>
                <a:ext cx="323850" cy="252413"/>
              </a:xfrm>
              <a:custGeom>
                <a:avLst/>
                <a:gdLst>
                  <a:gd name="T0" fmla="*/ 13 w 86"/>
                  <a:gd name="T1" fmla="*/ 0 h 67"/>
                  <a:gd name="T2" fmla="*/ 14 w 86"/>
                  <a:gd name="T3" fmla="*/ 52 h 67"/>
                  <a:gd name="T4" fmla="*/ 45 w 86"/>
                  <a:gd name="T5" fmla="*/ 67 h 67"/>
                  <a:gd name="T6" fmla="*/ 70 w 86"/>
                  <a:gd name="T7" fmla="*/ 58 h 67"/>
                  <a:gd name="T8" fmla="*/ 77 w 86"/>
                  <a:gd name="T9" fmla="*/ 10 h 67"/>
                  <a:gd name="T10" fmla="*/ 13 w 86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67">
                    <a:moveTo>
                      <a:pt x="13" y="0"/>
                    </a:moveTo>
                    <a:cubicBezTo>
                      <a:pt x="0" y="14"/>
                      <a:pt x="0" y="37"/>
                      <a:pt x="14" y="52"/>
                    </a:cubicBezTo>
                    <a:cubicBezTo>
                      <a:pt x="22" y="62"/>
                      <a:pt x="34" y="67"/>
                      <a:pt x="45" y="67"/>
                    </a:cubicBezTo>
                    <a:cubicBezTo>
                      <a:pt x="54" y="67"/>
                      <a:pt x="63" y="64"/>
                      <a:pt x="70" y="58"/>
                    </a:cubicBezTo>
                    <a:cubicBezTo>
                      <a:pt x="83" y="46"/>
                      <a:pt x="86" y="27"/>
                      <a:pt x="77" y="10"/>
                    </a:cubicBezTo>
                    <a:cubicBezTo>
                      <a:pt x="55" y="10"/>
                      <a:pt x="33" y="6"/>
                      <a:pt x="13" y="0"/>
                    </a:cubicBezTo>
                  </a:path>
                </a:pathLst>
              </a:custGeom>
              <a:solidFill>
                <a:srgbClr val="04739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190"/>
              <p:cNvSpPr/>
              <p:nvPr/>
            </p:nvSpPr>
            <p:spPr bwMode="auto">
              <a:xfrm>
                <a:off x="6284913" y="2524125"/>
                <a:ext cx="7938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1727027" y="3057920"/>
            <a:ext cx="850604" cy="850605"/>
            <a:chOff x="8098966" y="2874904"/>
            <a:chExt cx="1787524" cy="1787526"/>
          </a:xfrm>
          <a:effectLst/>
        </p:grpSpPr>
        <p:sp>
          <p:nvSpPr>
            <p:cNvPr id="92" name="Oval 194"/>
            <p:cNvSpPr>
              <a:spLocks noChangeArrowheads="1"/>
            </p:cNvSpPr>
            <p:nvPr/>
          </p:nvSpPr>
          <p:spPr bwMode="auto">
            <a:xfrm>
              <a:off x="8098966" y="2874904"/>
              <a:ext cx="1787524" cy="1787526"/>
            </a:xfrm>
            <a:prstGeom prst="ellipse">
              <a:avLst/>
            </a:prstGeom>
            <a:gradFill>
              <a:gsLst>
                <a:gs pos="0">
                  <a:srgbClr val="838383"/>
                </a:gs>
                <a:gs pos="100000">
                  <a:srgbClr val="BFBFBF"/>
                </a:gs>
              </a:gsLst>
              <a:lin ang="42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195"/>
            <p:cNvSpPr/>
            <p:nvPr/>
          </p:nvSpPr>
          <p:spPr bwMode="auto">
            <a:xfrm>
              <a:off x="8918115" y="2949517"/>
              <a:ext cx="384175" cy="225425"/>
            </a:xfrm>
            <a:custGeom>
              <a:avLst/>
              <a:gdLst>
                <a:gd name="T0" fmla="*/ 20 w 46"/>
                <a:gd name="T1" fmla="*/ 0 h 27"/>
                <a:gd name="T2" fmla="*/ 15 w 46"/>
                <a:gd name="T3" fmla="*/ 0 h 27"/>
                <a:gd name="T4" fmla="*/ 1 w 46"/>
                <a:gd name="T5" fmla="*/ 21 h 27"/>
                <a:gd name="T6" fmla="*/ 15 w 46"/>
                <a:gd name="T7" fmla="*/ 3 h 27"/>
                <a:gd name="T8" fmla="*/ 20 w 46"/>
                <a:gd name="T9" fmla="*/ 3 h 27"/>
                <a:gd name="T10" fmla="*/ 45 w 46"/>
                <a:gd name="T11" fmla="*/ 20 h 27"/>
                <a:gd name="T12" fmla="*/ 46 w 46"/>
                <a:gd name="T13" fmla="*/ 27 h 27"/>
                <a:gd name="T14" fmla="*/ 45 w 46"/>
                <a:gd name="T15" fmla="*/ 16 h 27"/>
                <a:gd name="T16" fmla="*/ 20 w 46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7">
                  <a:moveTo>
                    <a:pt x="20" y="0"/>
                  </a:moveTo>
                  <a:cubicBezTo>
                    <a:pt x="18" y="0"/>
                    <a:pt x="17" y="0"/>
                    <a:pt x="15" y="0"/>
                  </a:cubicBezTo>
                  <a:cubicBezTo>
                    <a:pt x="6" y="1"/>
                    <a:pt x="0" y="10"/>
                    <a:pt x="1" y="21"/>
                  </a:cubicBezTo>
                  <a:cubicBezTo>
                    <a:pt x="2" y="12"/>
                    <a:pt x="7" y="4"/>
                    <a:pt x="15" y="3"/>
                  </a:cubicBezTo>
                  <a:cubicBezTo>
                    <a:pt x="17" y="3"/>
                    <a:pt x="18" y="3"/>
                    <a:pt x="20" y="3"/>
                  </a:cubicBezTo>
                  <a:cubicBezTo>
                    <a:pt x="30" y="3"/>
                    <a:pt x="41" y="8"/>
                    <a:pt x="45" y="20"/>
                  </a:cubicBezTo>
                  <a:cubicBezTo>
                    <a:pt x="45" y="22"/>
                    <a:pt x="46" y="25"/>
                    <a:pt x="46" y="27"/>
                  </a:cubicBezTo>
                  <a:cubicBezTo>
                    <a:pt x="46" y="24"/>
                    <a:pt x="46" y="20"/>
                    <a:pt x="45" y="16"/>
                  </a:cubicBezTo>
                  <a:cubicBezTo>
                    <a:pt x="41" y="5"/>
                    <a:pt x="30" y="0"/>
                    <a:pt x="20" y="0"/>
                  </a:cubicBezTo>
                </a:path>
              </a:pathLst>
            </a:custGeom>
            <a:solidFill>
              <a:srgbClr val="ABABAB"/>
            </a:solidFill>
            <a:ln w="9525">
              <a:solidFill>
                <a:srgbClr val="9C9C9C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196"/>
            <p:cNvSpPr/>
            <p:nvPr/>
          </p:nvSpPr>
          <p:spPr bwMode="auto">
            <a:xfrm>
              <a:off x="8926053" y="2974917"/>
              <a:ext cx="384175" cy="376238"/>
            </a:xfrm>
            <a:custGeom>
              <a:avLst/>
              <a:gdLst>
                <a:gd name="T0" fmla="*/ 19 w 46"/>
                <a:gd name="T1" fmla="*/ 0 h 45"/>
                <a:gd name="T2" fmla="*/ 14 w 46"/>
                <a:gd name="T3" fmla="*/ 0 h 45"/>
                <a:gd name="T4" fmla="*/ 0 w 46"/>
                <a:gd name="T5" fmla="*/ 18 h 45"/>
                <a:gd name="T6" fmla="*/ 1 w 46"/>
                <a:gd name="T7" fmla="*/ 29 h 45"/>
                <a:gd name="T8" fmla="*/ 26 w 46"/>
                <a:gd name="T9" fmla="*/ 45 h 45"/>
                <a:gd name="T10" fmla="*/ 31 w 46"/>
                <a:gd name="T11" fmla="*/ 45 h 45"/>
                <a:gd name="T12" fmla="*/ 45 w 46"/>
                <a:gd name="T13" fmla="*/ 24 h 45"/>
                <a:gd name="T14" fmla="*/ 44 w 46"/>
                <a:gd name="T15" fmla="*/ 17 h 45"/>
                <a:gd name="T16" fmla="*/ 19 w 46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5">
                  <a:moveTo>
                    <a:pt x="19" y="0"/>
                  </a:moveTo>
                  <a:cubicBezTo>
                    <a:pt x="17" y="0"/>
                    <a:pt x="16" y="0"/>
                    <a:pt x="14" y="0"/>
                  </a:cubicBezTo>
                  <a:cubicBezTo>
                    <a:pt x="6" y="1"/>
                    <a:pt x="1" y="9"/>
                    <a:pt x="0" y="18"/>
                  </a:cubicBezTo>
                  <a:cubicBezTo>
                    <a:pt x="0" y="21"/>
                    <a:pt x="0" y="25"/>
                    <a:pt x="1" y="29"/>
                  </a:cubicBezTo>
                  <a:cubicBezTo>
                    <a:pt x="5" y="41"/>
                    <a:pt x="16" y="45"/>
                    <a:pt x="26" y="45"/>
                  </a:cubicBezTo>
                  <a:cubicBezTo>
                    <a:pt x="28" y="45"/>
                    <a:pt x="29" y="45"/>
                    <a:pt x="31" y="45"/>
                  </a:cubicBezTo>
                  <a:cubicBezTo>
                    <a:pt x="40" y="44"/>
                    <a:pt x="46" y="35"/>
                    <a:pt x="45" y="24"/>
                  </a:cubicBezTo>
                  <a:cubicBezTo>
                    <a:pt x="45" y="22"/>
                    <a:pt x="44" y="19"/>
                    <a:pt x="44" y="17"/>
                  </a:cubicBezTo>
                  <a:cubicBezTo>
                    <a:pt x="40" y="5"/>
                    <a:pt x="29" y="0"/>
                    <a:pt x="19" y="0"/>
                  </a:cubicBezTo>
                </a:path>
              </a:pathLst>
            </a:custGeom>
            <a:solidFill>
              <a:srgbClr val="747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197"/>
            <p:cNvSpPr>
              <a:spLocks noEditPoints="1"/>
            </p:cNvSpPr>
            <p:nvPr/>
          </p:nvSpPr>
          <p:spPr bwMode="auto">
            <a:xfrm>
              <a:off x="8098966" y="3719454"/>
              <a:ext cx="960437" cy="942975"/>
            </a:xfrm>
            <a:custGeom>
              <a:avLst/>
              <a:gdLst>
                <a:gd name="T0" fmla="*/ 107 w 115"/>
                <a:gd name="T1" fmla="*/ 113 h 113"/>
                <a:gd name="T2" fmla="*/ 108 w 115"/>
                <a:gd name="T3" fmla="*/ 113 h 113"/>
                <a:gd name="T4" fmla="*/ 108 w 115"/>
                <a:gd name="T5" fmla="*/ 113 h 113"/>
                <a:gd name="T6" fmla="*/ 108 w 115"/>
                <a:gd name="T7" fmla="*/ 113 h 113"/>
                <a:gd name="T8" fmla="*/ 108 w 115"/>
                <a:gd name="T9" fmla="*/ 113 h 113"/>
                <a:gd name="T10" fmla="*/ 108 w 115"/>
                <a:gd name="T11" fmla="*/ 113 h 113"/>
                <a:gd name="T12" fmla="*/ 109 w 115"/>
                <a:gd name="T13" fmla="*/ 113 h 113"/>
                <a:gd name="T14" fmla="*/ 109 w 115"/>
                <a:gd name="T15" fmla="*/ 113 h 113"/>
                <a:gd name="T16" fmla="*/ 109 w 115"/>
                <a:gd name="T17" fmla="*/ 113 h 113"/>
                <a:gd name="T18" fmla="*/ 109 w 115"/>
                <a:gd name="T19" fmla="*/ 113 h 113"/>
                <a:gd name="T20" fmla="*/ 110 w 115"/>
                <a:gd name="T21" fmla="*/ 113 h 113"/>
                <a:gd name="T22" fmla="*/ 110 w 115"/>
                <a:gd name="T23" fmla="*/ 113 h 113"/>
                <a:gd name="T24" fmla="*/ 110 w 115"/>
                <a:gd name="T25" fmla="*/ 113 h 113"/>
                <a:gd name="T26" fmla="*/ 111 w 115"/>
                <a:gd name="T27" fmla="*/ 113 h 113"/>
                <a:gd name="T28" fmla="*/ 111 w 115"/>
                <a:gd name="T29" fmla="*/ 113 h 113"/>
                <a:gd name="T30" fmla="*/ 111 w 115"/>
                <a:gd name="T31" fmla="*/ 113 h 113"/>
                <a:gd name="T32" fmla="*/ 111 w 115"/>
                <a:gd name="T33" fmla="*/ 113 h 113"/>
                <a:gd name="T34" fmla="*/ 111 w 115"/>
                <a:gd name="T35" fmla="*/ 113 h 113"/>
                <a:gd name="T36" fmla="*/ 111 w 115"/>
                <a:gd name="T37" fmla="*/ 113 h 113"/>
                <a:gd name="T38" fmla="*/ 112 w 115"/>
                <a:gd name="T39" fmla="*/ 113 h 113"/>
                <a:gd name="T40" fmla="*/ 112 w 115"/>
                <a:gd name="T41" fmla="*/ 113 h 113"/>
                <a:gd name="T42" fmla="*/ 112 w 115"/>
                <a:gd name="T43" fmla="*/ 113 h 113"/>
                <a:gd name="T44" fmla="*/ 113 w 115"/>
                <a:gd name="T45" fmla="*/ 113 h 113"/>
                <a:gd name="T46" fmla="*/ 113 w 115"/>
                <a:gd name="T47" fmla="*/ 113 h 113"/>
                <a:gd name="T48" fmla="*/ 113 w 115"/>
                <a:gd name="T49" fmla="*/ 113 h 113"/>
                <a:gd name="T50" fmla="*/ 114 w 115"/>
                <a:gd name="T51" fmla="*/ 113 h 113"/>
                <a:gd name="T52" fmla="*/ 114 w 115"/>
                <a:gd name="T53" fmla="*/ 113 h 113"/>
                <a:gd name="T54" fmla="*/ 114 w 115"/>
                <a:gd name="T55" fmla="*/ 113 h 113"/>
                <a:gd name="T56" fmla="*/ 115 w 115"/>
                <a:gd name="T57" fmla="*/ 113 h 113"/>
                <a:gd name="T58" fmla="*/ 115 w 115"/>
                <a:gd name="T59" fmla="*/ 113 h 113"/>
                <a:gd name="T60" fmla="*/ 115 w 115"/>
                <a:gd name="T61" fmla="*/ 112 h 113"/>
                <a:gd name="T62" fmla="*/ 0 w 115"/>
                <a:gd name="T63" fmla="*/ 5 h 113"/>
                <a:gd name="T64" fmla="*/ 0 w 115"/>
                <a:gd name="T65" fmla="*/ 6 h 113"/>
                <a:gd name="T66" fmla="*/ 0 w 115"/>
                <a:gd name="T67" fmla="*/ 5 h 113"/>
                <a:gd name="T68" fmla="*/ 0 w 115"/>
                <a:gd name="T69" fmla="*/ 5 h 113"/>
                <a:gd name="T70" fmla="*/ 0 w 115"/>
                <a:gd name="T71" fmla="*/ 5 h 113"/>
                <a:gd name="T72" fmla="*/ 0 w 115"/>
                <a:gd name="T73" fmla="*/ 4 h 113"/>
                <a:gd name="T74" fmla="*/ 0 w 115"/>
                <a:gd name="T75" fmla="*/ 4 h 113"/>
                <a:gd name="T76" fmla="*/ 0 w 115"/>
                <a:gd name="T77" fmla="*/ 4 h 113"/>
                <a:gd name="T78" fmla="*/ 0 w 115"/>
                <a:gd name="T79" fmla="*/ 4 h 113"/>
                <a:gd name="T80" fmla="*/ 0 w 115"/>
                <a:gd name="T81" fmla="*/ 4 h 113"/>
                <a:gd name="T82" fmla="*/ 0 w 115"/>
                <a:gd name="T83" fmla="*/ 4 h 113"/>
                <a:gd name="T84" fmla="*/ 0 w 115"/>
                <a:gd name="T85" fmla="*/ 3 h 113"/>
                <a:gd name="T86" fmla="*/ 0 w 115"/>
                <a:gd name="T87" fmla="*/ 3 h 113"/>
                <a:gd name="T88" fmla="*/ 0 w 115"/>
                <a:gd name="T89" fmla="*/ 3 h 113"/>
                <a:gd name="T90" fmla="*/ 0 w 115"/>
                <a:gd name="T91" fmla="*/ 2 h 113"/>
                <a:gd name="T92" fmla="*/ 0 w 115"/>
                <a:gd name="T93" fmla="*/ 2 h 113"/>
                <a:gd name="T94" fmla="*/ 0 w 115"/>
                <a:gd name="T95" fmla="*/ 2 h 113"/>
                <a:gd name="T96" fmla="*/ 0 w 115"/>
                <a:gd name="T97" fmla="*/ 2 h 113"/>
                <a:gd name="T98" fmla="*/ 0 w 115"/>
                <a:gd name="T99" fmla="*/ 2 h 113"/>
                <a:gd name="T100" fmla="*/ 0 w 115"/>
                <a:gd name="T101" fmla="*/ 1 h 113"/>
                <a:gd name="T102" fmla="*/ 0 w 115"/>
                <a:gd name="T103" fmla="*/ 1 h 113"/>
                <a:gd name="T104" fmla="*/ 0 w 115"/>
                <a:gd name="T105" fmla="*/ 1 h 113"/>
                <a:gd name="T106" fmla="*/ 0 w 115"/>
                <a:gd name="T107" fmla="*/ 1 h 113"/>
                <a:gd name="T108" fmla="*/ 0 w 115"/>
                <a:gd name="T109" fmla="*/ 0 h 113"/>
                <a:gd name="T110" fmla="*/ 0 w 115"/>
                <a:gd name="T1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5" h="113">
                  <a:moveTo>
                    <a:pt x="108" y="113"/>
                  </a:moveTo>
                  <a:cubicBezTo>
                    <a:pt x="107" y="113"/>
                    <a:pt x="107" y="113"/>
                    <a:pt x="107" y="113"/>
                  </a:cubicBezTo>
                  <a:cubicBezTo>
                    <a:pt x="107" y="113"/>
                    <a:pt x="107" y="113"/>
                    <a:pt x="108" y="113"/>
                  </a:cubicBezTo>
                  <a:moveTo>
                    <a:pt x="108" y="113"/>
                  </a:move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moveTo>
                    <a:pt x="108" y="113"/>
                  </a:move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moveTo>
                    <a:pt x="108" y="113"/>
                  </a:move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moveTo>
                    <a:pt x="109" y="113"/>
                  </a:moveTo>
                  <a:cubicBezTo>
                    <a:pt x="109" y="113"/>
                    <a:pt x="109" y="113"/>
                    <a:pt x="109" y="113"/>
                  </a:cubicBezTo>
                  <a:cubicBezTo>
                    <a:pt x="109" y="113"/>
                    <a:pt x="109" y="113"/>
                    <a:pt x="109" y="113"/>
                  </a:cubicBezTo>
                  <a:moveTo>
                    <a:pt x="109" y="113"/>
                  </a:moveTo>
                  <a:cubicBezTo>
                    <a:pt x="109" y="113"/>
                    <a:pt x="109" y="113"/>
                    <a:pt x="109" y="113"/>
                  </a:cubicBezTo>
                  <a:cubicBezTo>
                    <a:pt x="109" y="113"/>
                    <a:pt x="109" y="113"/>
                    <a:pt x="109" y="113"/>
                  </a:cubicBezTo>
                  <a:moveTo>
                    <a:pt x="110" y="113"/>
                  </a:moveTo>
                  <a:cubicBezTo>
                    <a:pt x="109" y="113"/>
                    <a:pt x="109" y="113"/>
                    <a:pt x="109" y="113"/>
                  </a:cubicBezTo>
                  <a:cubicBezTo>
                    <a:pt x="109" y="113"/>
                    <a:pt x="109" y="113"/>
                    <a:pt x="110" y="113"/>
                  </a:cubicBezTo>
                  <a:moveTo>
                    <a:pt x="110" y="113"/>
                  </a:move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moveTo>
                    <a:pt x="110" y="113"/>
                  </a:move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moveTo>
                    <a:pt x="111" y="113"/>
                  </a:move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1" y="113"/>
                  </a:cubicBezTo>
                  <a:moveTo>
                    <a:pt x="111" y="113"/>
                  </a:moveTo>
                  <a:cubicBezTo>
                    <a:pt x="111" y="113"/>
                    <a:pt x="111" y="113"/>
                    <a:pt x="111" y="113"/>
                  </a:cubicBezTo>
                  <a:cubicBezTo>
                    <a:pt x="111" y="113"/>
                    <a:pt x="111" y="113"/>
                    <a:pt x="111" y="113"/>
                  </a:cubicBezTo>
                  <a:moveTo>
                    <a:pt x="111" y="113"/>
                  </a:moveTo>
                  <a:cubicBezTo>
                    <a:pt x="111" y="113"/>
                    <a:pt x="111" y="113"/>
                    <a:pt x="111" y="113"/>
                  </a:cubicBezTo>
                  <a:cubicBezTo>
                    <a:pt x="111" y="113"/>
                    <a:pt x="111" y="113"/>
                    <a:pt x="111" y="113"/>
                  </a:cubicBezTo>
                  <a:moveTo>
                    <a:pt x="112" y="113"/>
                  </a:moveTo>
                  <a:cubicBezTo>
                    <a:pt x="112" y="113"/>
                    <a:pt x="111" y="113"/>
                    <a:pt x="111" y="113"/>
                  </a:cubicBezTo>
                  <a:cubicBezTo>
                    <a:pt x="111" y="113"/>
                    <a:pt x="112" y="113"/>
                    <a:pt x="112" y="113"/>
                  </a:cubicBezTo>
                  <a:moveTo>
                    <a:pt x="112" y="113"/>
                  </a:moveTo>
                  <a:cubicBezTo>
                    <a:pt x="112" y="113"/>
                    <a:pt x="112" y="113"/>
                    <a:pt x="112" y="113"/>
                  </a:cubicBezTo>
                  <a:cubicBezTo>
                    <a:pt x="112" y="113"/>
                    <a:pt x="112" y="113"/>
                    <a:pt x="112" y="113"/>
                  </a:cubicBezTo>
                  <a:moveTo>
                    <a:pt x="112" y="113"/>
                  </a:moveTo>
                  <a:cubicBezTo>
                    <a:pt x="112" y="113"/>
                    <a:pt x="112" y="113"/>
                    <a:pt x="112" y="113"/>
                  </a:cubicBezTo>
                  <a:cubicBezTo>
                    <a:pt x="112" y="113"/>
                    <a:pt x="112" y="113"/>
                    <a:pt x="112" y="113"/>
                  </a:cubicBezTo>
                  <a:moveTo>
                    <a:pt x="113" y="113"/>
                  </a:move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moveTo>
                    <a:pt x="113" y="113"/>
                  </a:move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moveTo>
                    <a:pt x="114" y="113"/>
                  </a:moveTo>
                  <a:cubicBezTo>
                    <a:pt x="114" y="113"/>
                    <a:pt x="114" y="113"/>
                    <a:pt x="113" y="113"/>
                  </a:cubicBezTo>
                  <a:cubicBezTo>
                    <a:pt x="114" y="113"/>
                    <a:pt x="114" y="113"/>
                    <a:pt x="114" y="113"/>
                  </a:cubicBezTo>
                  <a:moveTo>
                    <a:pt x="114" y="113"/>
                  </a:moveTo>
                  <a:cubicBezTo>
                    <a:pt x="114" y="113"/>
                    <a:pt x="114" y="113"/>
                    <a:pt x="114" y="113"/>
                  </a:cubicBezTo>
                  <a:cubicBezTo>
                    <a:pt x="114" y="113"/>
                    <a:pt x="114" y="113"/>
                    <a:pt x="114" y="113"/>
                  </a:cubicBezTo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  <a:cubicBezTo>
                    <a:pt x="115" y="113"/>
                    <a:pt x="115" y="113"/>
                    <a:pt x="115" y="113"/>
                  </a:cubicBezTo>
                  <a:moveTo>
                    <a:pt x="115" y="112"/>
                  </a:moveTo>
                  <a:cubicBezTo>
                    <a:pt x="115" y="112"/>
                    <a:pt x="115" y="112"/>
                    <a:pt x="115" y="112"/>
                  </a:cubicBezTo>
                  <a:cubicBezTo>
                    <a:pt x="115" y="112"/>
                    <a:pt x="115" y="112"/>
                    <a:pt x="115" y="112"/>
                  </a:cubicBezTo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7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198"/>
            <p:cNvSpPr>
              <a:spLocks noEditPoints="1"/>
            </p:cNvSpPr>
            <p:nvPr/>
          </p:nvSpPr>
          <p:spPr bwMode="auto">
            <a:xfrm>
              <a:off x="8098966" y="3300354"/>
              <a:ext cx="1762125" cy="1362075"/>
            </a:xfrm>
            <a:custGeom>
              <a:avLst/>
              <a:gdLst>
                <a:gd name="T0" fmla="*/ 119 w 211"/>
                <a:gd name="T1" fmla="*/ 135 h 163"/>
                <a:gd name="T2" fmla="*/ 76 w 211"/>
                <a:gd name="T3" fmla="*/ 127 h 163"/>
                <a:gd name="T4" fmla="*/ 57 w 211"/>
                <a:gd name="T5" fmla="*/ 148 h 163"/>
                <a:gd name="T6" fmla="*/ 107 w 211"/>
                <a:gd name="T7" fmla="*/ 163 h 163"/>
                <a:gd name="T8" fmla="*/ 108 w 211"/>
                <a:gd name="T9" fmla="*/ 163 h 163"/>
                <a:gd name="T10" fmla="*/ 108 w 211"/>
                <a:gd name="T11" fmla="*/ 163 h 163"/>
                <a:gd name="T12" fmla="*/ 108 w 211"/>
                <a:gd name="T13" fmla="*/ 163 h 163"/>
                <a:gd name="T14" fmla="*/ 108 w 211"/>
                <a:gd name="T15" fmla="*/ 163 h 163"/>
                <a:gd name="T16" fmla="*/ 109 w 211"/>
                <a:gd name="T17" fmla="*/ 163 h 163"/>
                <a:gd name="T18" fmla="*/ 109 w 211"/>
                <a:gd name="T19" fmla="*/ 163 h 163"/>
                <a:gd name="T20" fmla="*/ 110 w 211"/>
                <a:gd name="T21" fmla="*/ 163 h 163"/>
                <a:gd name="T22" fmla="*/ 110 w 211"/>
                <a:gd name="T23" fmla="*/ 163 h 163"/>
                <a:gd name="T24" fmla="*/ 110 w 211"/>
                <a:gd name="T25" fmla="*/ 163 h 163"/>
                <a:gd name="T26" fmla="*/ 111 w 211"/>
                <a:gd name="T27" fmla="*/ 163 h 163"/>
                <a:gd name="T28" fmla="*/ 111 w 211"/>
                <a:gd name="T29" fmla="*/ 163 h 163"/>
                <a:gd name="T30" fmla="*/ 111 w 211"/>
                <a:gd name="T31" fmla="*/ 163 h 163"/>
                <a:gd name="T32" fmla="*/ 112 w 211"/>
                <a:gd name="T33" fmla="*/ 163 h 163"/>
                <a:gd name="T34" fmla="*/ 112 w 211"/>
                <a:gd name="T35" fmla="*/ 163 h 163"/>
                <a:gd name="T36" fmla="*/ 112 w 211"/>
                <a:gd name="T37" fmla="*/ 163 h 163"/>
                <a:gd name="T38" fmla="*/ 113 w 211"/>
                <a:gd name="T39" fmla="*/ 163 h 163"/>
                <a:gd name="T40" fmla="*/ 113 w 211"/>
                <a:gd name="T41" fmla="*/ 163 h 163"/>
                <a:gd name="T42" fmla="*/ 114 w 211"/>
                <a:gd name="T43" fmla="*/ 163 h 163"/>
                <a:gd name="T44" fmla="*/ 114 w 211"/>
                <a:gd name="T45" fmla="*/ 163 h 163"/>
                <a:gd name="T46" fmla="*/ 115 w 211"/>
                <a:gd name="T47" fmla="*/ 163 h 163"/>
                <a:gd name="T48" fmla="*/ 115 w 211"/>
                <a:gd name="T49" fmla="*/ 162 h 163"/>
                <a:gd name="T50" fmla="*/ 16 w 211"/>
                <a:gd name="T51" fmla="*/ 0 h 163"/>
                <a:gd name="T52" fmla="*/ 0 w 211"/>
                <a:gd name="T53" fmla="*/ 50 h 163"/>
                <a:gd name="T54" fmla="*/ 0 w 211"/>
                <a:gd name="T55" fmla="*/ 51 h 163"/>
                <a:gd name="T56" fmla="*/ 0 w 211"/>
                <a:gd name="T57" fmla="*/ 51 h 163"/>
                <a:gd name="T58" fmla="*/ 0 w 211"/>
                <a:gd name="T59" fmla="*/ 51 h 163"/>
                <a:gd name="T60" fmla="*/ 0 w 211"/>
                <a:gd name="T61" fmla="*/ 52 h 163"/>
                <a:gd name="T62" fmla="*/ 0 w 211"/>
                <a:gd name="T63" fmla="*/ 52 h 163"/>
                <a:gd name="T64" fmla="*/ 0 w 211"/>
                <a:gd name="T65" fmla="*/ 53 h 163"/>
                <a:gd name="T66" fmla="*/ 0 w 211"/>
                <a:gd name="T67" fmla="*/ 53 h 163"/>
                <a:gd name="T68" fmla="*/ 0 w 211"/>
                <a:gd name="T69" fmla="*/ 53 h 163"/>
                <a:gd name="T70" fmla="*/ 0 w 211"/>
                <a:gd name="T71" fmla="*/ 54 h 163"/>
                <a:gd name="T72" fmla="*/ 0 w 211"/>
                <a:gd name="T73" fmla="*/ 54 h 163"/>
                <a:gd name="T74" fmla="*/ 0 w 211"/>
                <a:gd name="T75" fmla="*/ 54 h 163"/>
                <a:gd name="T76" fmla="*/ 0 w 211"/>
                <a:gd name="T77" fmla="*/ 55 h 163"/>
                <a:gd name="T78" fmla="*/ 0 w 211"/>
                <a:gd name="T79" fmla="*/ 55 h 163"/>
                <a:gd name="T80" fmla="*/ 0 w 211"/>
                <a:gd name="T81" fmla="*/ 55 h 163"/>
                <a:gd name="T82" fmla="*/ 0 w 211"/>
                <a:gd name="T83" fmla="*/ 56 h 163"/>
                <a:gd name="T84" fmla="*/ 33 w 211"/>
                <a:gd name="T85" fmla="*/ 132 h 163"/>
                <a:gd name="T86" fmla="*/ 42 w 211"/>
                <a:gd name="T87" fmla="*/ 102 h 163"/>
                <a:gd name="T88" fmla="*/ 16 w 211"/>
                <a:gd name="T8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1" h="163">
                  <a:moveTo>
                    <a:pt x="211" y="83"/>
                  </a:moveTo>
                  <a:cubicBezTo>
                    <a:pt x="192" y="114"/>
                    <a:pt x="158" y="135"/>
                    <a:pt x="119" y="135"/>
                  </a:cubicBezTo>
                  <a:cubicBezTo>
                    <a:pt x="104" y="135"/>
                    <a:pt x="89" y="132"/>
                    <a:pt x="76" y="126"/>
                  </a:cubicBezTo>
                  <a:cubicBezTo>
                    <a:pt x="76" y="126"/>
                    <a:pt x="76" y="127"/>
                    <a:pt x="76" y="127"/>
                  </a:cubicBezTo>
                  <a:cubicBezTo>
                    <a:pt x="76" y="138"/>
                    <a:pt x="71" y="146"/>
                    <a:pt x="62" y="148"/>
                  </a:cubicBezTo>
                  <a:cubicBezTo>
                    <a:pt x="60" y="148"/>
                    <a:pt x="59" y="148"/>
                    <a:pt x="57" y="148"/>
                  </a:cubicBezTo>
                  <a:cubicBezTo>
                    <a:pt x="56" y="148"/>
                    <a:pt x="54" y="148"/>
                    <a:pt x="52" y="147"/>
                  </a:cubicBezTo>
                  <a:cubicBezTo>
                    <a:pt x="68" y="157"/>
                    <a:pt x="87" y="163"/>
                    <a:pt x="107" y="163"/>
                  </a:cubicBezTo>
                  <a:cubicBezTo>
                    <a:pt x="107" y="163"/>
                    <a:pt x="107" y="163"/>
                    <a:pt x="107" y="163"/>
                  </a:cubicBezTo>
                  <a:cubicBezTo>
                    <a:pt x="107" y="163"/>
                    <a:pt x="107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3" y="163"/>
                    <a:pt x="113" y="163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4" y="163"/>
                    <a:pt x="115" y="163"/>
                    <a:pt x="115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5" y="163"/>
                    <a:pt x="115" y="163"/>
                    <a:pt x="115" y="162"/>
                  </a:cubicBezTo>
                  <a:cubicBezTo>
                    <a:pt x="115" y="162"/>
                    <a:pt x="115" y="162"/>
                    <a:pt x="115" y="162"/>
                  </a:cubicBezTo>
                  <a:cubicBezTo>
                    <a:pt x="161" y="159"/>
                    <a:pt x="199" y="127"/>
                    <a:pt x="211" y="83"/>
                  </a:cubicBezTo>
                  <a:moveTo>
                    <a:pt x="16" y="0"/>
                  </a:moveTo>
                  <a:cubicBezTo>
                    <a:pt x="7" y="15"/>
                    <a:pt x="1" y="32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87"/>
                    <a:pt x="13" y="115"/>
                    <a:pt x="34" y="134"/>
                  </a:cubicBezTo>
                  <a:cubicBezTo>
                    <a:pt x="34" y="133"/>
                    <a:pt x="34" y="132"/>
                    <a:pt x="33" y="132"/>
                  </a:cubicBezTo>
                  <a:cubicBezTo>
                    <a:pt x="32" y="128"/>
                    <a:pt x="32" y="124"/>
                    <a:pt x="32" y="121"/>
                  </a:cubicBezTo>
                  <a:cubicBezTo>
                    <a:pt x="31" y="112"/>
                    <a:pt x="35" y="105"/>
                    <a:pt x="42" y="102"/>
                  </a:cubicBezTo>
                  <a:cubicBezTo>
                    <a:pt x="23" y="83"/>
                    <a:pt x="12" y="56"/>
                    <a:pt x="12" y="28"/>
                  </a:cubicBezTo>
                  <a:cubicBezTo>
                    <a:pt x="12" y="18"/>
                    <a:pt x="13" y="9"/>
                    <a:pt x="16" y="0"/>
                  </a:cubicBezTo>
                </a:path>
              </a:pathLst>
            </a:custGeom>
            <a:gradFill>
              <a:gsLst>
                <a:gs pos="0">
                  <a:srgbClr val="606060"/>
                </a:gs>
                <a:gs pos="100000">
                  <a:srgbClr val="919191"/>
                </a:gs>
              </a:gsLst>
              <a:lin ang="36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199"/>
            <p:cNvSpPr/>
            <p:nvPr/>
          </p:nvSpPr>
          <p:spPr bwMode="auto">
            <a:xfrm>
              <a:off x="8608553" y="3016192"/>
              <a:ext cx="276225" cy="168275"/>
            </a:xfrm>
            <a:custGeom>
              <a:avLst/>
              <a:gdLst>
                <a:gd name="T0" fmla="*/ 14 w 33"/>
                <a:gd name="T1" fmla="*/ 0 h 20"/>
                <a:gd name="T2" fmla="*/ 11 w 33"/>
                <a:gd name="T3" fmla="*/ 0 h 20"/>
                <a:gd name="T4" fmla="*/ 1 w 33"/>
                <a:gd name="T5" fmla="*/ 15 h 20"/>
                <a:gd name="T6" fmla="*/ 11 w 33"/>
                <a:gd name="T7" fmla="*/ 2 h 20"/>
                <a:gd name="T8" fmla="*/ 14 w 33"/>
                <a:gd name="T9" fmla="*/ 2 h 20"/>
                <a:gd name="T10" fmla="*/ 32 w 33"/>
                <a:gd name="T11" fmla="*/ 14 h 20"/>
                <a:gd name="T12" fmla="*/ 33 w 33"/>
                <a:gd name="T13" fmla="*/ 20 h 20"/>
                <a:gd name="T14" fmla="*/ 32 w 33"/>
                <a:gd name="T15" fmla="*/ 12 h 20"/>
                <a:gd name="T16" fmla="*/ 14 w 3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14" y="0"/>
                  </a:moveTo>
                  <a:cubicBezTo>
                    <a:pt x="13" y="0"/>
                    <a:pt x="12" y="0"/>
                    <a:pt x="11" y="0"/>
                  </a:cubicBezTo>
                  <a:cubicBezTo>
                    <a:pt x="4" y="1"/>
                    <a:pt x="0" y="7"/>
                    <a:pt x="1" y="15"/>
                  </a:cubicBezTo>
                  <a:cubicBezTo>
                    <a:pt x="1" y="9"/>
                    <a:pt x="5" y="3"/>
                    <a:pt x="11" y="2"/>
                  </a:cubicBezTo>
                  <a:cubicBezTo>
                    <a:pt x="12" y="2"/>
                    <a:pt x="13" y="2"/>
                    <a:pt x="14" y="2"/>
                  </a:cubicBezTo>
                  <a:cubicBezTo>
                    <a:pt x="22" y="2"/>
                    <a:pt x="29" y="6"/>
                    <a:pt x="32" y="14"/>
                  </a:cubicBezTo>
                  <a:cubicBezTo>
                    <a:pt x="33" y="16"/>
                    <a:pt x="33" y="18"/>
                    <a:pt x="33" y="20"/>
                  </a:cubicBezTo>
                  <a:cubicBezTo>
                    <a:pt x="33" y="17"/>
                    <a:pt x="33" y="15"/>
                    <a:pt x="32" y="12"/>
                  </a:cubicBezTo>
                  <a:cubicBezTo>
                    <a:pt x="29" y="3"/>
                    <a:pt x="22" y="0"/>
                    <a:pt x="14" y="0"/>
                  </a:cubicBezTo>
                </a:path>
              </a:pathLst>
            </a:custGeom>
            <a:solidFill>
              <a:srgbClr val="ABABAB"/>
            </a:solidFill>
            <a:ln w="9525">
              <a:solidFill>
                <a:srgbClr val="9C9C9C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200"/>
            <p:cNvSpPr/>
            <p:nvPr/>
          </p:nvSpPr>
          <p:spPr bwMode="auto">
            <a:xfrm>
              <a:off x="8616490" y="3033654"/>
              <a:ext cx="268287" cy="276225"/>
            </a:xfrm>
            <a:custGeom>
              <a:avLst/>
              <a:gdLst>
                <a:gd name="T0" fmla="*/ 13 w 32"/>
                <a:gd name="T1" fmla="*/ 0 h 33"/>
                <a:gd name="T2" fmla="*/ 10 w 32"/>
                <a:gd name="T3" fmla="*/ 0 h 33"/>
                <a:gd name="T4" fmla="*/ 0 w 32"/>
                <a:gd name="T5" fmla="*/ 13 h 33"/>
                <a:gd name="T6" fmla="*/ 1 w 32"/>
                <a:gd name="T7" fmla="*/ 21 h 33"/>
                <a:gd name="T8" fmla="*/ 19 w 32"/>
                <a:gd name="T9" fmla="*/ 33 h 33"/>
                <a:gd name="T10" fmla="*/ 22 w 32"/>
                <a:gd name="T11" fmla="*/ 33 h 33"/>
                <a:gd name="T12" fmla="*/ 32 w 32"/>
                <a:gd name="T13" fmla="*/ 18 h 33"/>
                <a:gd name="T14" fmla="*/ 31 w 32"/>
                <a:gd name="T15" fmla="*/ 12 h 33"/>
                <a:gd name="T16" fmla="*/ 13 w 32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3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4" y="1"/>
                    <a:pt x="0" y="7"/>
                    <a:pt x="0" y="13"/>
                  </a:cubicBezTo>
                  <a:cubicBezTo>
                    <a:pt x="0" y="16"/>
                    <a:pt x="0" y="18"/>
                    <a:pt x="1" y="21"/>
                  </a:cubicBezTo>
                  <a:cubicBezTo>
                    <a:pt x="3" y="29"/>
                    <a:pt x="11" y="33"/>
                    <a:pt x="19" y="33"/>
                  </a:cubicBezTo>
                  <a:cubicBezTo>
                    <a:pt x="20" y="33"/>
                    <a:pt x="21" y="33"/>
                    <a:pt x="22" y="33"/>
                  </a:cubicBezTo>
                  <a:cubicBezTo>
                    <a:pt x="29" y="32"/>
                    <a:pt x="32" y="25"/>
                    <a:pt x="32" y="18"/>
                  </a:cubicBezTo>
                  <a:cubicBezTo>
                    <a:pt x="32" y="16"/>
                    <a:pt x="32" y="14"/>
                    <a:pt x="31" y="12"/>
                  </a:cubicBezTo>
                  <a:cubicBezTo>
                    <a:pt x="28" y="4"/>
                    <a:pt x="21" y="0"/>
                    <a:pt x="13" y="0"/>
                  </a:cubicBezTo>
                </a:path>
              </a:pathLst>
            </a:custGeom>
            <a:solidFill>
              <a:srgbClr val="747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201"/>
            <p:cNvSpPr/>
            <p:nvPr/>
          </p:nvSpPr>
          <p:spPr bwMode="auto">
            <a:xfrm>
              <a:off x="8449803" y="4144904"/>
              <a:ext cx="284162" cy="209550"/>
            </a:xfrm>
            <a:custGeom>
              <a:avLst/>
              <a:gdLst>
                <a:gd name="T0" fmla="*/ 8 w 34"/>
                <a:gd name="T1" fmla="*/ 0 h 25"/>
                <a:gd name="T2" fmla="*/ 4 w 34"/>
                <a:gd name="T3" fmla="*/ 0 h 25"/>
                <a:gd name="T4" fmla="*/ 0 w 34"/>
                <a:gd name="T5" fmla="*/ 1 h 25"/>
                <a:gd name="T6" fmla="*/ 2 w 34"/>
                <a:gd name="T7" fmla="*/ 3 h 25"/>
                <a:gd name="T8" fmla="*/ 4 w 34"/>
                <a:gd name="T9" fmla="*/ 3 h 25"/>
                <a:gd name="T10" fmla="*/ 8 w 34"/>
                <a:gd name="T11" fmla="*/ 2 h 25"/>
                <a:gd name="T12" fmla="*/ 32 w 34"/>
                <a:gd name="T13" fmla="*/ 19 h 25"/>
                <a:gd name="T14" fmla="*/ 34 w 34"/>
                <a:gd name="T15" fmla="*/ 25 h 25"/>
                <a:gd name="T16" fmla="*/ 34 w 34"/>
                <a:gd name="T17" fmla="*/ 25 h 25"/>
                <a:gd name="T18" fmla="*/ 32 w 34"/>
                <a:gd name="T19" fmla="*/ 16 h 25"/>
                <a:gd name="T20" fmla="*/ 8 w 34"/>
                <a:gd name="T2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5">
                  <a:moveTo>
                    <a:pt x="8" y="0"/>
                  </a:moveTo>
                  <a:cubicBezTo>
                    <a:pt x="7" y="0"/>
                    <a:pt x="5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2"/>
                    <a:pt x="1" y="2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2"/>
                    <a:pt x="7" y="2"/>
                    <a:pt x="8" y="2"/>
                  </a:cubicBezTo>
                  <a:cubicBezTo>
                    <a:pt x="18" y="2"/>
                    <a:pt x="29" y="7"/>
                    <a:pt x="32" y="19"/>
                  </a:cubicBezTo>
                  <a:cubicBezTo>
                    <a:pt x="33" y="21"/>
                    <a:pt x="33" y="23"/>
                    <a:pt x="34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2"/>
                    <a:pt x="33" y="19"/>
                    <a:pt x="32" y="16"/>
                  </a:cubicBezTo>
                  <a:cubicBezTo>
                    <a:pt x="29" y="4"/>
                    <a:pt x="18" y="0"/>
                    <a:pt x="8" y="0"/>
                  </a:cubicBezTo>
                </a:path>
              </a:pathLst>
            </a:custGeom>
            <a:solidFill>
              <a:srgbClr val="C5C5C5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202"/>
            <p:cNvSpPr>
              <a:spLocks noEditPoints="1"/>
            </p:cNvSpPr>
            <p:nvPr/>
          </p:nvSpPr>
          <p:spPr bwMode="auto">
            <a:xfrm>
              <a:off x="8357728" y="4152842"/>
              <a:ext cx="376237" cy="209550"/>
            </a:xfrm>
            <a:custGeom>
              <a:avLst/>
              <a:gdLst>
                <a:gd name="T0" fmla="*/ 45 w 45"/>
                <a:gd name="T1" fmla="*/ 24 h 25"/>
                <a:gd name="T2" fmla="*/ 45 w 45"/>
                <a:gd name="T3" fmla="*/ 25 h 25"/>
                <a:gd name="T4" fmla="*/ 45 w 45"/>
                <a:gd name="T5" fmla="*/ 24 h 25"/>
                <a:gd name="T6" fmla="*/ 45 w 45"/>
                <a:gd name="T7" fmla="*/ 24 h 25"/>
                <a:gd name="T8" fmla="*/ 11 w 45"/>
                <a:gd name="T9" fmla="*/ 0 h 25"/>
                <a:gd name="T10" fmla="*/ 1 w 45"/>
                <a:gd name="T11" fmla="*/ 19 h 25"/>
                <a:gd name="T12" fmla="*/ 13 w 45"/>
                <a:gd name="T13" fmla="*/ 2 h 25"/>
                <a:gd name="T14" fmla="*/ 11 w 45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25">
                  <a:moveTo>
                    <a:pt x="45" y="24"/>
                  </a:moveTo>
                  <a:cubicBezTo>
                    <a:pt x="45" y="24"/>
                    <a:pt x="45" y="25"/>
                    <a:pt x="45" y="25"/>
                  </a:cubicBezTo>
                  <a:cubicBezTo>
                    <a:pt x="45" y="25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moveTo>
                    <a:pt x="11" y="0"/>
                  </a:moveTo>
                  <a:cubicBezTo>
                    <a:pt x="4" y="3"/>
                    <a:pt x="0" y="10"/>
                    <a:pt x="1" y="19"/>
                  </a:cubicBezTo>
                  <a:cubicBezTo>
                    <a:pt x="1" y="11"/>
                    <a:pt x="6" y="4"/>
                    <a:pt x="13" y="2"/>
                  </a:cubicBezTo>
                  <a:cubicBezTo>
                    <a:pt x="12" y="1"/>
                    <a:pt x="12" y="1"/>
                    <a:pt x="11" y="0"/>
                  </a:cubicBezTo>
                </a:path>
              </a:pathLst>
            </a:custGeom>
            <a:solidFill>
              <a:srgbClr val="C5C5C5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204"/>
            <p:cNvSpPr/>
            <p:nvPr/>
          </p:nvSpPr>
          <p:spPr bwMode="auto">
            <a:xfrm>
              <a:off x="8465678" y="4162367"/>
              <a:ext cx="268287" cy="192088"/>
            </a:xfrm>
            <a:custGeom>
              <a:avLst/>
              <a:gdLst>
                <a:gd name="T0" fmla="*/ 6 w 32"/>
                <a:gd name="T1" fmla="*/ 0 h 23"/>
                <a:gd name="T2" fmla="*/ 2 w 32"/>
                <a:gd name="T3" fmla="*/ 1 h 23"/>
                <a:gd name="T4" fmla="*/ 0 w 32"/>
                <a:gd name="T5" fmla="*/ 1 h 23"/>
                <a:gd name="T6" fmla="*/ 32 w 32"/>
                <a:gd name="T7" fmla="*/ 23 h 23"/>
                <a:gd name="T8" fmla="*/ 30 w 32"/>
                <a:gd name="T9" fmla="*/ 17 h 23"/>
                <a:gd name="T10" fmla="*/ 6 w 32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3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0"/>
                    <a:pt x="20" y="17"/>
                    <a:pt x="32" y="23"/>
                  </a:cubicBezTo>
                  <a:cubicBezTo>
                    <a:pt x="31" y="21"/>
                    <a:pt x="31" y="19"/>
                    <a:pt x="30" y="17"/>
                  </a:cubicBezTo>
                  <a:cubicBezTo>
                    <a:pt x="27" y="5"/>
                    <a:pt x="16" y="0"/>
                    <a:pt x="6" y="0"/>
                  </a:cubicBezTo>
                </a:path>
              </a:pathLst>
            </a:custGeom>
            <a:solidFill>
              <a:srgbClr val="ACACA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205"/>
            <p:cNvSpPr/>
            <p:nvPr/>
          </p:nvSpPr>
          <p:spPr bwMode="auto">
            <a:xfrm>
              <a:off x="8365665" y="4170304"/>
              <a:ext cx="368300" cy="366713"/>
            </a:xfrm>
            <a:custGeom>
              <a:avLst/>
              <a:gdLst>
                <a:gd name="T0" fmla="*/ 12 w 44"/>
                <a:gd name="T1" fmla="*/ 0 h 44"/>
                <a:gd name="T2" fmla="*/ 0 w 44"/>
                <a:gd name="T3" fmla="*/ 17 h 44"/>
                <a:gd name="T4" fmla="*/ 1 w 44"/>
                <a:gd name="T5" fmla="*/ 28 h 44"/>
                <a:gd name="T6" fmla="*/ 2 w 44"/>
                <a:gd name="T7" fmla="*/ 30 h 44"/>
                <a:gd name="T8" fmla="*/ 20 w 44"/>
                <a:gd name="T9" fmla="*/ 43 h 44"/>
                <a:gd name="T10" fmla="*/ 25 w 44"/>
                <a:gd name="T11" fmla="*/ 44 h 44"/>
                <a:gd name="T12" fmla="*/ 30 w 44"/>
                <a:gd name="T13" fmla="*/ 44 h 44"/>
                <a:gd name="T14" fmla="*/ 44 w 44"/>
                <a:gd name="T15" fmla="*/ 23 h 44"/>
                <a:gd name="T16" fmla="*/ 44 w 44"/>
                <a:gd name="T17" fmla="*/ 22 h 44"/>
                <a:gd name="T18" fmla="*/ 12 w 44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12" y="0"/>
                  </a:moveTo>
                  <a:cubicBezTo>
                    <a:pt x="5" y="2"/>
                    <a:pt x="0" y="9"/>
                    <a:pt x="0" y="17"/>
                  </a:cubicBezTo>
                  <a:cubicBezTo>
                    <a:pt x="0" y="20"/>
                    <a:pt x="0" y="24"/>
                    <a:pt x="1" y="28"/>
                  </a:cubicBezTo>
                  <a:cubicBezTo>
                    <a:pt x="2" y="28"/>
                    <a:pt x="2" y="29"/>
                    <a:pt x="2" y="30"/>
                  </a:cubicBezTo>
                  <a:cubicBezTo>
                    <a:pt x="8" y="35"/>
                    <a:pt x="14" y="40"/>
                    <a:pt x="20" y="43"/>
                  </a:cubicBezTo>
                  <a:cubicBezTo>
                    <a:pt x="22" y="44"/>
                    <a:pt x="24" y="44"/>
                    <a:pt x="25" y="44"/>
                  </a:cubicBezTo>
                  <a:cubicBezTo>
                    <a:pt x="27" y="44"/>
                    <a:pt x="28" y="44"/>
                    <a:pt x="30" y="44"/>
                  </a:cubicBezTo>
                  <a:cubicBezTo>
                    <a:pt x="39" y="42"/>
                    <a:pt x="44" y="34"/>
                    <a:pt x="44" y="23"/>
                  </a:cubicBezTo>
                  <a:cubicBezTo>
                    <a:pt x="44" y="23"/>
                    <a:pt x="44" y="22"/>
                    <a:pt x="44" y="22"/>
                  </a:cubicBezTo>
                  <a:cubicBezTo>
                    <a:pt x="32" y="16"/>
                    <a:pt x="21" y="9"/>
                    <a:pt x="12" y="0"/>
                  </a:cubicBezTo>
                </a:path>
              </a:pathLst>
            </a:custGeom>
            <a:solidFill>
              <a:srgbClr val="6D6D6D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206"/>
            <p:cNvSpPr/>
            <p:nvPr/>
          </p:nvSpPr>
          <p:spPr bwMode="auto">
            <a:xfrm>
              <a:off x="8808578" y="3333692"/>
              <a:ext cx="184150" cy="117475"/>
            </a:xfrm>
            <a:custGeom>
              <a:avLst/>
              <a:gdLst>
                <a:gd name="T0" fmla="*/ 9 w 22"/>
                <a:gd name="T1" fmla="*/ 0 h 14"/>
                <a:gd name="T2" fmla="*/ 7 w 22"/>
                <a:gd name="T3" fmla="*/ 0 h 14"/>
                <a:gd name="T4" fmla="*/ 0 w 22"/>
                <a:gd name="T5" fmla="*/ 10 h 14"/>
                <a:gd name="T6" fmla="*/ 7 w 22"/>
                <a:gd name="T7" fmla="*/ 2 h 14"/>
                <a:gd name="T8" fmla="*/ 9 w 22"/>
                <a:gd name="T9" fmla="*/ 1 h 14"/>
                <a:gd name="T10" fmla="*/ 21 w 22"/>
                <a:gd name="T11" fmla="*/ 10 h 14"/>
                <a:gd name="T12" fmla="*/ 22 w 22"/>
                <a:gd name="T13" fmla="*/ 14 h 14"/>
                <a:gd name="T14" fmla="*/ 21 w 22"/>
                <a:gd name="T15" fmla="*/ 8 h 14"/>
                <a:gd name="T16" fmla="*/ 9 w 22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4">
                  <a:moveTo>
                    <a:pt x="9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2" y="1"/>
                    <a:pt x="0" y="5"/>
                    <a:pt x="0" y="10"/>
                  </a:cubicBezTo>
                  <a:cubicBezTo>
                    <a:pt x="0" y="6"/>
                    <a:pt x="3" y="2"/>
                    <a:pt x="7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14" y="1"/>
                    <a:pt x="19" y="4"/>
                    <a:pt x="21" y="10"/>
                  </a:cubicBezTo>
                  <a:cubicBezTo>
                    <a:pt x="22" y="11"/>
                    <a:pt x="22" y="12"/>
                    <a:pt x="22" y="14"/>
                  </a:cubicBezTo>
                  <a:cubicBezTo>
                    <a:pt x="22" y="12"/>
                    <a:pt x="22" y="10"/>
                    <a:pt x="21" y="8"/>
                  </a:cubicBezTo>
                  <a:cubicBezTo>
                    <a:pt x="19" y="2"/>
                    <a:pt x="14" y="0"/>
                    <a:pt x="9" y="0"/>
                  </a:cubicBezTo>
                </a:path>
              </a:pathLst>
            </a:custGeom>
            <a:solidFill>
              <a:srgbClr val="ABABAB"/>
            </a:solidFill>
            <a:ln w="9525">
              <a:solidFill>
                <a:srgbClr val="9C9C9C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207"/>
            <p:cNvSpPr/>
            <p:nvPr/>
          </p:nvSpPr>
          <p:spPr bwMode="auto">
            <a:xfrm>
              <a:off x="8808578" y="3343217"/>
              <a:ext cx="184150" cy="192088"/>
            </a:xfrm>
            <a:custGeom>
              <a:avLst/>
              <a:gdLst>
                <a:gd name="T0" fmla="*/ 9 w 22"/>
                <a:gd name="T1" fmla="*/ 0 h 23"/>
                <a:gd name="T2" fmla="*/ 7 w 22"/>
                <a:gd name="T3" fmla="*/ 1 h 23"/>
                <a:gd name="T4" fmla="*/ 0 w 22"/>
                <a:gd name="T5" fmla="*/ 9 h 23"/>
                <a:gd name="T6" fmla="*/ 1 w 22"/>
                <a:gd name="T7" fmla="*/ 15 h 23"/>
                <a:gd name="T8" fmla="*/ 13 w 22"/>
                <a:gd name="T9" fmla="*/ 23 h 23"/>
                <a:gd name="T10" fmla="*/ 15 w 22"/>
                <a:gd name="T11" fmla="*/ 23 h 23"/>
                <a:gd name="T12" fmla="*/ 22 w 22"/>
                <a:gd name="T13" fmla="*/ 13 h 23"/>
                <a:gd name="T14" fmla="*/ 21 w 22"/>
                <a:gd name="T15" fmla="*/ 9 h 23"/>
                <a:gd name="T16" fmla="*/ 9 w 22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3">
                  <a:moveTo>
                    <a:pt x="9" y="0"/>
                  </a:moveTo>
                  <a:cubicBezTo>
                    <a:pt x="8" y="0"/>
                    <a:pt x="8" y="1"/>
                    <a:pt x="7" y="1"/>
                  </a:cubicBezTo>
                  <a:cubicBezTo>
                    <a:pt x="3" y="1"/>
                    <a:pt x="0" y="5"/>
                    <a:pt x="0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2" y="21"/>
                    <a:pt x="8" y="23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20" y="22"/>
                    <a:pt x="22" y="18"/>
                    <a:pt x="22" y="13"/>
                  </a:cubicBezTo>
                  <a:cubicBezTo>
                    <a:pt x="22" y="11"/>
                    <a:pt x="22" y="10"/>
                    <a:pt x="21" y="9"/>
                  </a:cubicBezTo>
                  <a:cubicBezTo>
                    <a:pt x="19" y="3"/>
                    <a:pt x="14" y="0"/>
                    <a:pt x="9" y="0"/>
                  </a:cubicBezTo>
                </a:path>
              </a:pathLst>
            </a:custGeom>
            <a:solidFill>
              <a:srgbClr val="747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05" name="直接连接符 104"/>
          <p:cNvCxnSpPr/>
          <p:nvPr/>
        </p:nvCxnSpPr>
        <p:spPr>
          <a:xfrm flipV="1">
            <a:off x="9162536" y="69345"/>
            <a:ext cx="959990" cy="855597"/>
          </a:xfrm>
          <a:prstGeom prst="line">
            <a:avLst/>
          </a:prstGeom>
          <a:noFill/>
          <a:ln w="31750" cap="rnd" cmpd="sng" algn="ctr">
            <a:gradFill>
              <a:gsLst>
                <a:gs pos="0">
                  <a:sysClr val="window" lastClr="FFFFFF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106" name="直接连接符 105"/>
          <p:cNvCxnSpPr/>
          <p:nvPr/>
        </p:nvCxnSpPr>
        <p:spPr>
          <a:xfrm flipV="1">
            <a:off x="9234134" y="622047"/>
            <a:ext cx="1152803" cy="1027444"/>
          </a:xfrm>
          <a:prstGeom prst="line">
            <a:avLst/>
          </a:prstGeom>
          <a:noFill/>
          <a:ln w="31750" cap="rnd" cmpd="sng" algn="ctr">
            <a:gradFill>
              <a:gsLst>
                <a:gs pos="0">
                  <a:sysClr val="window" lastClr="FFFFFF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107" name="直接连接符 106"/>
          <p:cNvCxnSpPr/>
          <p:nvPr/>
        </p:nvCxnSpPr>
        <p:spPr>
          <a:xfrm flipV="1">
            <a:off x="10628693" y="0"/>
            <a:ext cx="959990" cy="855597"/>
          </a:xfrm>
          <a:prstGeom prst="line">
            <a:avLst/>
          </a:prstGeom>
          <a:noFill/>
          <a:ln w="31750" cap="rnd" cmpd="sng" algn="ctr">
            <a:gradFill>
              <a:gsLst>
                <a:gs pos="0">
                  <a:sysClr val="window" lastClr="FFFFFF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grpSp>
        <p:nvGrpSpPr>
          <p:cNvPr id="108" name="组合 107"/>
          <p:cNvGrpSpPr/>
          <p:nvPr/>
        </p:nvGrpSpPr>
        <p:grpSpPr>
          <a:xfrm>
            <a:off x="9116907" y="1250587"/>
            <a:ext cx="561612" cy="504571"/>
            <a:chOff x="9116907" y="1250587"/>
            <a:chExt cx="561612" cy="504571"/>
          </a:xfrm>
        </p:grpSpPr>
        <p:sp>
          <p:nvSpPr>
            <p:cNvPr id="109" name="椭圆 108"/>
            <p:cNvSpPr/>
            <p:nvPr/>
          </p:nvSpPr>
          <p:spPr>
            <a:xfrm rot="19026669">
              <a:off x="9137601" y="1391826"/>
              <a:ext cx="540918" cy="20080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alpha val="1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0" name="弦形 109"/>
            <p:cNvSpPr/>
            <p:nvPr/>
          </p:nvSpPr>
          <p:spPr>
            <a:xfrm rot="18900000">
              <a:off x="9116907" y="1250587"/>
              <a:ext cx="504571" cy="504571"/>
            </a:xfrm>
            <a:prstGeom prst="chord">
              <a:avLst>
                <a:gd name="adj1" fmla="val 5299351"/>
                <a:gd name="adj2" fmla="val 16200000"/>
              </a:avLst>
            </a:prstGeom>
            <a:gradFill flip="none" rotWithShape="1">
              <a:gsLst>
                <a:gs pos="0">
                  <a:sysClr val="window" lastClr="FFFFFF">
                    <a:alpha val="31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cxnSp>
        <p:nvCxnSpPr>
          <p:cNvPr id="111" name="直接连接符 110"/>
          <p:cNvCxnSpPr/>
          <p:nvPr/>
        </p:nvCxnSpPr>
        <p:spPr>
          <a:xfrm>
            <a:off x="1185679" y="963866"/>
            <a:ext cx="6049108" cy="1978152"/>
          </a:xfrm>
          <a:prstGeom prst="line">
            <a:avLst/>
          </a:prstGeom>
          <a:noFill/>
          <a:ln w="3175" cap="flat" cmpd="sng" algn="ctr">
            <a:solidFill>
              <a:srgbClr val="F8F8F8">
                <a:alpha val="3000"/>
              </a:srgbClr>
            </a:solidFill>
            <a:prstDash val="solid"/>
            <a:miter lim="800000"/>
          </a:ln>
          <a:effectLst/>
        </p:spPr>
      </p:cxnSp>
      <p:cxnSp>
        <p:nvCxnSpPr>
          <p:cNvPr id="112" name="直接连接符 111"/>
          <p:cNvCxnSpPr/>
          <p:nvPr/>
        </p:nvCxnSpPr>
        <p:spPr>
          <a:xfrm flipH="1">
            <a:off x="-10075" y="963866"/>
            <a:ext cx="1219200" cy="989076"/>
          </a:xfrm>
          <a:prstGeom prst="line">
            <a:avLst/>
          </a:prstGeom>
          <a:noFill/>
          <a:ln w="3175" cap="flat" cmpd="sng" algn="ctr">
            <a:solidFill>
              <a:srgbClr val="F8F8F8">
                <a:alpha val="5000"/>
              </a:srgbClr>
            </a:solidFill>
            <a:prstDash val="solid"/>
            <a:miter lim="800000"/>
          </a:ln>
          <a:effectLst/>
        </p:spPr>
      </p:cxnSp>
      <p:grpSp>
        <p:nvGrpSpPr>
          <p:cNvPr id="113" name="组合 112"/>
          <p:cNvGrpSpPr/>
          <p:nvPr/>
        </p:nvGrpSpPr>
        <p:grpSpPr>
          <a:xfrm>
            <a:off x="548790" y="174332"/>
            <a:ext cx="1323536" cy="1471608"/>
            <a:chOff x="548790" y="174332"/>
            <a:chExt cx="1323536" cy="1471608"/>
          </a:xfrm>
        </p:grpSpPr>
        <p:sp>
          <p:nvSpPr>
            <p:cNvPr id="114" name="椭圆 113"/>
            <p:cNvSpPr/>
            <p:nvPr/>
          </p:nvSpPr>
          <p:spPr>
            <a:xfrm>
              <a:off x="951478" y="725092"/>
              <a:ext cx="518160" cy="518160"/>
            </a:xfrm>
            <a:prstGeom prst="ellipse">
              <a:avLst/>
            </a:prstGeom>
            <a:solidFill>
              <a:srgbClr val="000000">
                <a:alpha val="5000"/>
              </a:srgbClr>
            </a:solidFill>
            <a:ln w="9525" cap="flat" cmpd="sng" algn="ctr">
              <a:solidFill>
                <a:srgbClr val="FFFFFF">
                  <a:alpha val="50196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667633" y="441247"/>
              <a:ext cx="1085850" cy="1085850"/>
            </a:xfrm>
            <a:prstGeom prst="ellipse">
              <a:avLst/>
            </a:prstGeom>
            <a:noFill/>
            <a:ln w="3175" cap="flat" cmpd="sng" algn="ctr">
              <a:solidFill>
                <a:srgbClr val="FFFFFF">
                  <a:alpha val="25098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548790" y="174332"/>
              <a:ext cx="1323536" cy="1471608"/>
              <a:chOff x="548790" y="174332"/>
              <a:chExt cx="1323536" cy="1471608"/>
            </a:xfrm>
          </p:grpSpPr>
          <p:sp>
            <p:nvSpPr>
              <p:cNvPr id="117" name="椭圆 116"/>
              <p:cNvSpPr/>
              <p:nvPr/>
            </p:nvSpPr>
            <p:spPr>
              <a:xfrm>
                <a:off x="850469" y="624083"/>
                <a:ext cx="720178" cy="720178"/>
              </a:xfrm>
              <a:prstGeom prst="ellipse">
                <a:avLst/>
              </a:prstGeom>
              <a:noFill/>
              <a:ln w="3175" cap="flat" cmpd="sng" algn="ctr">
                <a:solidFill>
                  <a:srgbClr val="FFFFFF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118" name="组合 117"/>
              <p:cNvGrpSpPr/>
              <p:nvPr/>
            </p:nvGrpSpPr>
            <p:grpSpPr>
              <a:xfrm>
                <a:off x="548790" y="174332"/>
                <a:ext cx="1323536" cy="1471608"/>
                <a:chOff x="558865" y="1281113"/>
                <a:chExt cx="1323536" cy="1471608"/>
              </a:xfrm>
            </p:grpSpPr>
            <p:sp>
              <p:nvSpPr>
                <p:cNvPr id="119" name="空心弧 118"/>
                <p:cNvSpPr/>
                <p:nvPr/>
              </p:nvSpPr>
              <p:spPr>
                <a:xfrm>
                  <a:off x="558865" y="1429185"/>
                  <a:ext cx="1323536" cy="1323536"/>
                </a:xfrm>
                <a:prstGeom prst="blockArc">
                  <a:avLst>
                    <a:gd name="adj1" fmla="val 15791891"/>
                    <a:gd name="adj2" fmla="val 20760785"/>
                    <a:gd name="adj3" fmla="val 0"/>
                  </a:avLst>
                </a:prstGeom>
                <a:noFill/>
                <a:ln w="6350" cap="flat" cmpd="sng" algn="ctr">
                  <a:solidFill>
                    <a:srgbClr val="FFFFFF">
                      <a:alpha val="50196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cxnSp>
              <p:nvCxnSpPr>
                <p:cNvPr id="120" name="直接连接符 119"/>
                <p:cNvCxnSpPr/>
                <p:nvPr/>
              </p:nvCxnSpPr>
              <p:spPr>
                <a:xfrm flipV="1">
                  <a:off x="1428750" y="1281113"/>
                  <a:ext cx="151972" cy="3048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FFFFFF">
                      <a:alpha val="50196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121" name="组合 120"/>
          <p:cNvGrpSpPr/>
          <p:nvPr/>
        </p:nvGrpSpPr>
        <p:grpSpPr>
          <a:xfrm>
            <a:off x="6570263" y="3126627"/>
            <a:ext cx="1323536" cy="1323536"/>
            <a:chOff x="6570263" y="2259944"/>
            <a:chExt cx="1323536" cy="1323536"/>
          </a:xfrm>
        </p:grpSpPr>
        <p:sp>
          <p:nvSpPr>
            <p:cNvPr id="122" name="椭圆 121"/>
            <p:cNvSpPr/>
            <p:nvPr/>
          </p:nvSpPr>
          <p:spPr>
            <a:xfrm>
              <a:off x="6972951" y="2662632"/>
              <a:ext cx="518160" cy="518160"/>
            </a:xfrm>
            <a:prstGeom prst="ellipse">
              <a:avLst/>
            </a:prstGeom>
            <a:solidFill>
              <a:srgbClr val="000000">
                <a:alpha val="0"/>
              </a:srgbClr>
            </a:solidFill>
            <a:ln w="9525" cap="flat" cmpd="sng" algn="ctr">
              <a:solidFill>
                <a:sysClr val="window" lastClr="FFFFFF">
                  <a:alpha val="2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6871942" y="2561623"/>
              <a:ext cx="720178" cy="720178"/>
            </a:xfrm>
            <a:prstGeom prst="ellipse">
              <a:avLst/>
            </a:prstGeom>
            <a:noFill/>
            <a:ln w="3175" cap="flat" cmpd="sng" algn="ctr">
              <a:solidFill>
                <a:sysClr val="window" lastClr="FFFFFF">
                  <a:alpha val="2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6689106" y="2378787"/>
              <a:ext cx="1085850" cy="1085850"/>
            </a:xfrm>
            <a:prstGeom prst="ellipse">
              <a:avLst/>
            </a:prstGeom>
            <a:noFill/>
            <a:ln w="3175" cap="flat" cmpd="sng" algn="ctr">
              <a:solidFill>
                <a:sysClr val="window" lastClr="FFFFFF">
                  <a:alpha val="2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5" name="空心弧 124"/>
            <p:cNvSpPr/>
            <p:nvPr/>
          </p:nvSpPr>
          <p:spPr>
            <a:xfrm>
              <a:off x="6570263" y="2259944"/>
              <a:ext cx="1323536" cy="1323536"/>
            </a:xfrm>
            <a:prstGeom prst="blockArc">
              <a:avLst>
                <a:gd name="adj1" fmla="val 20952581"/>
                <a:gd name="adj2" fmla="val 1950208"/>
                <a:gd name="adj3" fmla="val 0"/>
              </a:avLst>
            </a:prstGeom>
            <a:noFill/>
            <a:ln w="6350" cap="flat" cmpd="sng" algn="ctr">
              <a:solidFill>
                <a:sysClr val="window" lastClr="FFFFFF">
                  <a:alpha val="2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26" name="文本框 125"/>
          <p:cNvSpPr txBox="1"/>
          <p:nvPr/>
        </p:nvSpPr>
        <p:spPr>
          <a:xfrm>
            <a:off x="4907275" y="2282342"/>
            <a:ext cx="2390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spc="300" dirty="0">
                <a:solidFill>
                  <a:prstClr val="white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谢谢聆听</a:t>
            </a:r>
          </a:p>
        </p:txBody>
      </p:sp>
      <p:sp>
        <p:nvSpPr>
          <p:cNvPr id="127" name="矩形 126"/>
          <p:cNvSpPr/>
          <p:nvPr/>
        </p:nvSpPr>
        <p:spPr>
          <a:xfrm>
            <a:off x="4625060" y="3035738"/>
            <a:ext cx="29548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spc="300" dirty="0">
                <a:solidFill>
                  <a:prstClr val="white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THANKS FOR LISTENING</a:t>
            </a:r>
          </a:p>
        </p:txBody>
      </p:sp>
      <p:grpSp>
        <p:nvGrpSpPr>
          <p:cNvPr id="131" name="组合 130"/>
          <p:cNvGrpSpPr/>
          <p:nvPr/>
        </p:nvGrpSpPr>
        <p:grpSpPr>
          <a:xfrm>
            <a:off x="3065413" y="2636373"/>
            <a:ext cx="6032147" cy="0"/>
            <a:chOff x="3043003" y="1740662"/>
            <a:chExt cx="6032147" cy="0"/>
          </a:xfrm>
        </p:grpSpPr>
        <p:cxnSp>
          <p:nvCxnSpPr>
            <p:cNvPr id="132" name="直接连接符 131"/>
            <p:cNvCxnSpPr/>
            <p:nvPr/>
          </p:nvCxnSpPr>
          <p:spPr>
            <a:xfrm>
              <a:off x="3043003" y="1740662"/>
              <a:ext cx="1678899" cy="0"/>
            </a:xfrm>
            <a:prstGeom prst="line">
              <a:avLst/>
            </a:prstGeom>
            <a:noFill/>
            <a:ln w="158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cxnSp>
          <p:nvCxnSpPr>
            <p:cNvPr id="133" name="直接连接符 132"/>
            <p:cNvCxnSpPr/>
            <p:nvPr/>
          </p:nvCxnSpPr>
          <p:spPr>
            <a:xfrm>
              <a:off x="7396251" y="1740662"/>
              <a:ext cx="1678899" cy="0"/>
            </a:xfrm>
            <a:prstGeom prst="line">
              <a:avLst/>
            </a:prstGeom>
            <a:noFill/>
            <a:ln w="158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58982" y="5204201"/>
            <a:ext cx="8044872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方式一：在应用市场搜索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】APP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并下载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方式二：扫描屏幕上方二维码进行下载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64414" y="1448160"/>
            <a:ext cx="2897909" cy="2897909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>
            <a:off x="7860145" y="914400"/>
            <a:ext cx="0" cy="4193309"/>
          </a:xfrm>
          <a:prstGeom prst="straightConnector1">
            <a:avLst/>
          </a:prstGeom>
          <a:ln w="19050"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22502" y="801829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/>
              <a:t>①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918083" y="861559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/>
              <a:t>②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861559"/>
            <a:ext cx="2497711" cy="42379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9316" y="869729"/>
            <a:ext cx="2493000" cy="42379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图片 31">
            <a:extLst>
              <a:ext uri="{FF2B5EF4-FFF2-40B4-BE49-F238E27FC236}">
                <a16:creationId xmlns:a16="http://schemas.microsoft.com/office/drawing/2014/main" id="{E588A63A-EE9D-49CC-A2A6-015481B34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247" y="2045305"/>
            <a:ext cx="2494107" cy="481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图片 23">
            <a:extLst>
              <a:ext uri="{FF2B5EF4-FFF2-40B4-BE49-F238E27FC236}">
                <a16:creationId xmlns:a16="http://schemas.microsoft.com/office/drawing/2014/main" id="{A5C99997-3D78-4905-97D3-D78CF45A1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295" y="2045306"/>
            <a:ext cx="2515648" cy="488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图片 24">
            <a:extLst>
              <a:ext uri="{FF2B5EF4-FFF2-40B4-BE49-F238E27FC236}">
                <a16:creationId xmlns:a16="http://schemas.microsoft.com/office/drawing/2014/main" id="{67E5FF00-E272-4D21-97DC-A33883EC4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39" y="2045305"/>
            <a:ext cx="2515648" cy="488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B98D030A-1C27-4023-8960-31BAB4E63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9002" y="281522"/>
            <a:ext cx="9982745" cy="1596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CN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第一次使用平台和课程</a:t>
            </a:r>
            <a:endParaRPr kumimoji="0" lang="zh-CN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打开学习通，点击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“我”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——“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请先登录”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——“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新用户注册”，获取验证码并设置密码，点击下一步输入学校名称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“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广东外语外贸大学南国商学院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”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或者学校代码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“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2437”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（注意：一定要选择弹出的下拉框中学校名称），再绑定您的学号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31">
            <a:extLst>
              <a:ext uri="{FF2B5EF4-FFF2-40B4-BE49-F238E27FC236}">
                <a16:creationId xmlns:a16="http://schemas.microsoft.com/office/drawing/2014/main" id="{2436B352-068A-4188-9776-8AD1A94D24D9}"/>
              </a:ext>
            </a:extLst>
          </p:cNvPr>
          <p:cNvSpPr txBox="1"/>
          <p:nvPr/>
        </p:nvSpPr>
        <p:spPr>
          <a:xfrm>
            <a:off x="540253" y="587118"/>
            <a:ext cx="820738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9050293-A6A7-41A9-AF6A-4D4D24027058}"/>
              </a:ext>
            </a:extLst>
          </p:cNvPr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69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7C76FA63-7A8E-444B-BFE9-4BFB4870EA18}"/>
              </a:ext>
            </a:extLst>
          </p:cNvPr>
          <p:cNvGrpSpPr/>
          <p:nvPr/>
        </p:nvGrpSpPr>
        <p:grpSpPr>
          <a:xfrm>
            <a:off x="2929631" y="1423361"/>
            <a:ext cx="2592279" cy="5434639"/>
            <a:chOff x="2929631" y="1423361"/>
            <a:chExt cx="2592279" cy="5434639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15E271C9-F00B-4573-84E8-37181DF3F7FF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929631" y="1423361"/>
              <a:ext cx="2592279" cy="5434639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C8AFD3B1-8C9A-4CD1-B16F-B1F8F79E11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2295" y="1988598"/>
              <a:ext cx="2386950" cy="737023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BCBC56A9-C4F5-449F-8F94-3A906556BF68}"/>
              </a:ext>
            </a:extLst>
          </p:cNvPr>
          <p:cNvGrpSpPr/>
          <p:nvPr/>
        </p:nvGrpSpPr>
        <p:grpSpPr>
          <a:xfrm>
            <a:off x="7089629" y="1423360"/>
            <a:ext cx="2608394" cy="5434639"/>
            <a:chOff x="7089629" y="1423360"/>
            <a:chExt cx="2608394" cy="5434639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2E617520-8D0B-4880-8EFF-EE5B94005348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089629" y="1423360"/>
              <a:ext cx="2608394" cy="5434639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165336D6-A235-418A-8F03-55B560730381}"/>
                </a:ext>
              </a:extLst>
            </p:cNvPr>
            <p:cNvSpPr/>
            <p:nvPr/>
          </p:nvSpPr>
          <p:spPr>
            <a:xfrm>
              <a:off x="7288567" y="2645546"/>
              <a:ext cx="1438183" cy="29296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289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E6CD419-25B4-4337-86F2-DAD453E2995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4"/>
          <a:stretch>
            <a:fillRect/>
          </a:stretch>
        </p:blipFill>
        <p:spPr>
          <a:xfrm>
            <a:off x="1409699" y="1862137"/>
            <a:ext cx="2587523" cy="499586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A447327-DCFF-4F56-B8FB-D7A854BF6A4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7"/>
          <a:stretch>
            <a:fillRect/>
          </a:stretch>
        </p:blipFill>
        <p:spPr>
          <a:xfrm>
            <a:off x="4404360" y="1862137"/>
            <a:ext cx="2593948" cy="499586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49" name="图片 11">
            <a:extLst>
              <a:ext uri="{FF2B5EF4-FFF2-40B4-BE49-F238E27FC236}">
                <a16:creationId xmlns:a16="http://schemas.microsoft.com/office/drawing/2014/main" id="{CFF4616B-52FA-46E6-9FA9-E9F7777FE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694" y="1862137"/>
            <a:ext cx="2376886" cy="499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352158EF-2FCF-48B7-84D1-E0C078D52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6332" y="2320515"/>
            <a:ext cx="2505353" cy="4571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zh-CN" altLang="en-US"/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F3838D0F-7C23-4103-90D8-338A6D6B195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16858" y="2847278"/>
            <a:ext cx="616479" cy="414082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E27E9C9B-9943-4847-9AC3-247B70F5B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977" y="2865120"/>
            <a:ext cx="2426308" cy="79248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zh-CN" alt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5337420-437E-449D-88FF-3224DE4A7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128" y="286445"/>
            <a:ext cx="11105965" cy="121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04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048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之前已用手机号登录过</a:t>
            </a:r>
          </a:p>
          <a:p>
            <a:pPr marL="0" marR="0" lvl="0" indent="30480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打开学习通，点击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“我”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——“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请先登录”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——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直接输入手机号与密码进行登录。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登录后点击头像，绑定学校单位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3CEC16DE-C42F-45C1-B862-AF8093756F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0761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ED91778D-66AF-4E7D-9876-ADE032B86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72006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54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899" y="1303444"/>
            <a:ext cx="2987223" cy="5310619"/>
          </a:xfrm>
          <a:prstGeom prst="rect">
            <a:avLst/>
          </a:prstGeom>
        </p:spPr>
      </p:pic>
      <p:sp>
        <p:nvSpPr>
          <p:cNvPr id="4" name="文本框 31"/>
          <p:cNvSpPr txBox="1"/>
          <p:nvPr/>
        </p:nvSpPr>
        <p:spPr>
          <a:xfrm>
            <a:off x="540253" y="587118"/>
            <a:ext cx="2462213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课程在哪里？</a:t>
            </a: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Shape 1781"/>
          <p:cNvSpPr>
            <a:spLocks noChangeArrowheads="1"/>
          </p:cNvSpPr>
          <p:nvPr/>
        </p:nvSpPr>
        <p:spPr bwMode="auto">
          <a:xfrm>
            <a:off x="2436660" y="2127939"/>
            <a:ext cx="750570" cy="596265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grpSp>
        <p:nvGrpSpPr>
          <p:cNvPr id="27" name="组合 12"/>
          <p:cNvGrpSpPr/>
          <p:nvPr/>
        </p:nvGrpSpPr>
        <p:grpSpPr bwMode="auto">
          <a:xfrm>
            <a:off x="4222831" y="5788859"/>
            <a:ext cx="429650" cy="523220"/>
            <a:chOff x="311401" y="1809440"/>
            <a:chExt cx="430000" cy="524155"/>
          </a:xfrm>
        </p:grpSpPr>
        <p:sp>
          <p:nvSpPr>
            <p:cNvPr id="28" name="椭圆 6"/>
            <p:cNvSpPr>
              <a:spLocks noChangeArrowheads="1"/>
            </p:cNvSpPr>
            <p:nvPr/>
          </p:nvSpPr>
          <p:spPr bwMode="auto">
            <a:xfrm>
              <a:off x="311401" y="1856051"/>
              <a:ext cx="430000" cy="430000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FF0000"/>
              </a:solidFill>
              <a:round/>
            </a:ln>
          </p:spPr>
          <p:txBody>
            <a:bodyPr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l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29" name="文本框 7"/>
            <p:cNvSpPr txBox="1">
              <a:spLocks noChangeArrowheads="1"/>
            </p:cNvSpPr>
            <p:nvPr/>
          </p:nvSpPr>
          <p:spPr bwMode="auto">
            <a:xfrm>
              <a:off x="346078" y="1809440"/>
              <a:ext cx="394982" cy="524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dirty="0">
                  <a:solidFill>
                    <a:srgbClr val="FF0000"/>
                  </a:solidFill>
                  <a:latin typeface="微软雅黑" panose="020B0503020204020204" pitchFamily="34" charset="-122"/>
                  <a:ea typeface="宋体" panose="02010600030101010101" pitchFamily="2" charset="-122"/>
                </a:rPr>
                <a:t>1</a:t>
              </a:r>
              <a:endPara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21"/>
          <p:cNvGrpSpPr/>
          <p:nvPr/>
        </p:nvGrpSpPr>
        <p:grpSpPr bwMode="auto">
          <a:xfrm>
            <a:off x="2134383" y="1727486"/>
            <a:ext cx="430610" cy="523220"/>
            <a:chOff x="458206" y="2149137"/>
            <a:chExt cx="430000" cy="522566"/>
          </a:xfrm>
        </p:grpSpPr>
        <p:sp>
          <p:nvSpPr>
            <p:cNvPr id="32" name="椭圆 22"/>
            <p:cNvSpPr>
              <a:spLocks noChangeArrowheads="1"/>
            </p:cNvSpPr>
            <p:nvPr/>
          </p:nvSpPr>
          <p:spPr bwMode="auto">
            <a:xfrm>
              <a:off x="458206" y="2195747"/>
              <a:ext cx="430000" cy="430000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FF0000"/>
              </a:solidFill>
              <a:round/>
            </a:ln>
          </p:spPr>
          <p:txBody>
            <a:bodyPr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l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  <p:sp>
          <p:nvSpPr>
            <p:cNvPr id="33" name="文本框 23"/>
            <p:cNvSpPr txBox="1">
              <a:spLocks noChangeArrowheads="1"/>
            </p:cNvSpPr>
            <p:nvPr/>
          </p:nvSpPr>
          <p:spPr bwMode="auto">
            <a:xfrm>
              <a:off x="466632" y="2149137"/>
              <a:ext cx="394101" cy="522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dirty="0">
                  <a:solidFill>
                    <a:srgbClr val="FF0000"/>
                  </a:solidFill>
                  <a:latin typeface="微软雅黑" panose="020B0503020204020204" pitchFamily="34" charset="-122"/>
                  <a:ea typeface="宋体" panose="02010600030101010101" pitchFamily="2" charset="-122"/>
                </a:rPr>
                <a:t>2</a:t>
              </a:r>
              <a:endPara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9" name="Shape 1781"/>
          <p:cNvSpPr>
            <a:spLocks noChangeArrowheads="1"/>
          </p:cNvSpPr>
          <p:nvPr/>
        </p:nvSpPr>
        <p:spPr bwMode="auto">
          <a:xfrm>
            <a:off x="4652727" y="6200775"/>
            <a:ext cx="568960" cy="429895"/>
          </a:xfrm>
          <a:prstGeom prst="roundRect">
            <a:avLst>
              <a:gd name="adj" fmla="val 7273"/>
            </a:avLst>
          </a:prstGeom>
          <a:noFill/>
          <a:ln w="47625">
            <a:solidFill>
              <a:srgbClr val="FF0000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645" tIns="45645" rIns="45645" bIns="45645"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f"/>
              <a:defRPr sz="24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9BD4C1"/>
              </a:buClr>
              <a:buFont typeface="幼圆" panose="02010509060101010101" pitchFamily="49" charset="-122"/>
              <a:buChar char=" "/>
              <a:defRPr sz="16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solidFill>
                <a:srgbClr val="FFFFFF"/>
              </a:solidFill>
              <a:latin typeface="FZMiaoWuS-GB"/>
              <a:ea typeface="FZMiaoWuS-GB"/>
              <a:cs typeface="FZMiaoWuS-GB"/>
              <a:sym typeface="FZMiaoWuS-GB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59137" y="1329055"/>
            <a:ext cx="2863236" cy="5301615"/>
            <a:chOff x="5650143" y="950129"/>
            <a:chExt cx="2840355" cy="5682615"/>
          </a:xfrm>
        </p:grpSpPr>
        <p:pic>
          <p:nvPicPr>
            <p:cNvPr id="21" name="图片 20" descr="0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50143" y="950129"/>
              <a:ext cx="2840355" cy="5682615"/>
            </a:xfrm>
            <a:prstGeom prst="rect">
              <a:avLst/>
            </a:prstGeom>
          </p:spPr>
        </p:pic>
        <p:sp>
          <p:nvSpPr>
            <p:cNvPr id="30" name="椭圆 6"/>
            <p:cNvSpPr>
              <a:spLocks noChangeArrowheads="1"/>
            </p:cNvSpPr>
            <p:nvPr/>
          </p:nvSpPr>
          <p:spPr bwMode="auto">
            <a:xfrm>
              <a:off x="6865397" y="3010373"/>
              <a:ext cx="429650" cy="429234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FF0000"/>
              </a:solidFill>
              <a:round/>
            </a:ln>
          </p:spPr>
          <p:txBody>
            <a:bodyPr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" name="文本框 7"/>
            <p:cNvSpPr txBox="1">
              <a:spLocks noChangeArrowheads="1"/>
            </p:cNvSpPr>
            <p:nvPr/>
          </p:nvSpPr>
          <p:spPr bwMode="auto">
            <a:xfrm>
              <a:off x="6878185" y="2984166"/>
              <a:ext cx="38504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37" name="直接箭头连接符 9"/>
            <p:cNvCxnSpPr>
              <a:cxnSpLocks noChangeShapeType="1"/>
            </p:cNvCxnSpPr>
            <p:nvPr/>
          </p:nvCxnSpPr>
          <p:spPr bwMode="auto">
            <a:xfrm flipH="1" flipV="1">
              <a:off x="6468023" y="2434758"/>
              <a:ext cx="428625" cy="564515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tailEnd type="triangle" w="med" len="med"/>
            </a:ln>
          </p:spPr>
        </p:cxnSp>
        <p:sp>
          <p:nvSpPr>
            <p:cNvPr id="23" name="Shape 1781"/>
            <p:cNvSpPr>
              <a:spLocks noChangeArrowheads="1"/>
            </p:cNvSpPr>
            <p:nvPr/>
          </p:nvSpPr>
          <p:spPr bwMode="auto">
            <a:xfrm>
              <a:off x="5663478" y="1840399"/>
              <a:ext cx="2827020" cy="533400"/>
            </a:xfrm>
            <a:prstGeom prst="roundRect">
              <a:avLst>
                <a:gd name="adj" fmla="val 7273"/>
              </a:avLst>
            </a:prstGeom>
            <a:noFill/>
            <a:ln w="47625">
              <a:solidFill>
                <a:srgbClr val="FF0000"/>
              </a:solidFill>
              <a:miter lim="400000"/>
            </a:ln>
          </p:spPr>
          <p:txBody>
            <a:bodyPr lIns="45645" tIns="45645" rIns="45645" bIns="45645" anchor="ctr"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方正喵呜体" panose="02010600010101010101" charset="-122"/>
                <a:ea typeface="方正喵呜体" panose="02010600010101010101" charset="-122"/>
                <a:cs typeface="方正喵呜体" panose="02010600010101010101" charset="-122"/>
                <a:sym typeface="方正喵呜体" panose="0201060001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1"/>
          <p:cNvSpPr txBox="1"/>
          <p:nvPr/>
        </p:nvSpPr>
        <p:spPr>
          <a:xfrm>
            <a:off x="540253" y="587277"/>
            <a:ext cx="3491230" cy="49212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algn="l"/>
            <a:r>
              <a:rPr lang="zh-CN" altLang="en-US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随时随地 移动学习</a:t>
            </a:r>
            <a:r>
              <a:rPr lang="en-US" altLang="zh-CN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32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464" y="587118"/>
            <a:ext cx="393700" cy="520091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7158990" y="1107440"/>
            <a:ext cx="2824480" cy="5729605"/>
            <a:chOff x="8571230" y="1107440"/>
            <a:chExt cx="2824480" cy="5729605"/>
          </a:xfrm>
        </p:grpSpPr>
        <p:pic>
          <p:nvPicPr>
            <p:cNvPr id="9" name="图片 8" descr="0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1230" y="1107440"/>
              <a:ext cx="2824480" cy="5729605"/>
            </a:xfrm>
            <a:prstGeom prst="rect">
              <a:avLst/>
            </a:prstGeom>
          </p:spPr>
        </p:pic>
        <p:grpSp>
          <p:nvGrpSpPr>
            <p:cNvPr id="32" name="组合 12"/>
            <p:cNvGrpSpPr/>
            <p:nvPr/>
          </p:nvGrpSpPr>
          <p:grpSpPr bwMode="auto">
            <a:xfrm>
              <a:off x="10128250" y="3152775"/>
              <a:ext cx="649616" cy="1325308"/>
              <a:chOff x="238061" y="1365972"/>
              <a:chExt cx="650145" cy="1327676"/>
            </a:xfrm>
          </p:grpSpPr>
          <p:sp>
            <p:nvSpPr>
              <p:cNvPr id="33" name="椭圆 6"/>
              <p:cNvSpPr>
                <a:spLocks noChangeArrowheads="1"/>
              </p:cNvSpPr>
              <p:nvPr/>
            </p:nvSpPr>
            <p:spPr bwMode="auto">
              <a:xfrm>
                <a:off x="458206" y="2195747"/>
                <a:ext cx="430000" cy="430000"/>
              </a:xfrm>
              <a:prstGeom prst="ellipse">
                <a:avLst/>
              </a:prstGeom>
              <a:solidFill>
                <a:schemeClr val="tx1"/>
              </a:solidFill>
              <a:ln w="38100" algn="ctr">
                <a:solidFill>
                  <a:srgbClr val="FF0000"/>
                </a:solidFill>
                <a:round/>
              </a:ln>
            </p:spPr>
            <p:txBody>
              <a:bodyPr/>
              <a:lstStyle>
                <a:lvl1pPr algn="just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f"/>
                  <a:defRPr sz="2400">
                    <a:solidFill>
                      <a:schemeClr val="accent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defRPr>
                </a:lvl1pPr>
                <a:lvl2pPr marL="742950" indent="-285750">
                  <a:lnSpc>
                    <a:spcPct val="120000"/>
                  </a:lnSpc>
                  <a:spcAft>
                    <a:spcPts val="600"/>
                  </a:spcAft>
                  <a:buClr>
                    <a:srgbClr val="9BD4C1"/>
                  </a:buClr>
                  <a:buFont typeface="幼圆" panose="02010509060101010101" pitchFamily="49" charset="-122"/>
                  <a:buChar char=" "/>
                  <a:defRPr sz="1600">
                    <a:solidFill>
                      <a:schemeClr val="tx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9pPr>
              </a:lstStyle>
              <a:p>
                <a:pPr algn="l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文本框 7"/>
              <p:cNvSpPr txBox="1">
                <a:spLocks noChangeArrowheads="1"/>
              </p:cNvSpPr>
              <p:nvPr/>
            </p:nvSpPr>
            <p:spPr bwMode="auto">
              <a:xfrm>
                <a:off x="471005" y="2169493"/>
                <a:ext cx="385356" cy="5241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algn="just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f"/>
                  <a:defRPr sz="2400">
                    <a:solidFill>
                      <a:schemeClr val="accent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defRPr>
                </a:lvl1pPr>
                <a:lvl2pPr marL="742950" indent="-285750">
                  <a:lnSpc>
                    <a:spcPct val="120000"/>
                  </a:lnSpc>
                  <a:spcAft>
                    <a:spcPts val="600"/>
                  </a:spcAft>
                  <a:buClr>
                    <a:srgbClr val="9BD4C1"/>
                  </a:buClr>
                  <a:buFont typeface="幼圆" panose="02010509060101010101" pitchFamily="49" charset="-122"/>
                  <a:buChar char=" "/>
                  <a:defRPr sz="1600">
                    <a:solidFill>
                      <a:schemeClr val="tx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5</a:t>
                </a:r>
              </a:p>
            </p:txBody>
          </p:sp>
          <p:cxnSp>
            <p:nvCxnSpPr>
              <p:cNvPr id="38" name="直接箭头连接符 9"/>
              <p:cNvCxnSpPr>
                <a:cxnSpLocks noChangeShapeType="1"/>
              </p:cNvCxnSpPr>
              <p:nvPr/>
            </p:nvCxnSpPr>
            <p:spPr bwMode="auto">
              <a:xfrm flipH="1" flipV="1">
                <a:off x="238061" y="1365972"/>
                <a:ext cx="414993" cy="803438"/>
              </a:xfrm>
              <a:prstGeom prst="straightConnector1">
                <a:avLst/>
              </a:prstGeom>
              <a:noFill/>
              <a:ln w="38100" algn="ctr">
                <a:solidFill>
                  <a:srgbClr val="FF0000"/>
                </a:solidFill>
                <a:round/>
                <a:tailEnd type="triangle" w="med" len="med"/>
              </a:ln>
            </p:spPr>
          </p:cxnSp>
        </p:grpSp>
      </p:grpSp>
      <p:grpSp>
        <p:nvGrpSpPr>
          <p:cNvPr id="12" name="组合 11"/>
          <p:cNvGrpSpPr/>
          <p:nvPr/>
        </p:nvGrpSpPr>
        <p:grpSpPr>
          <a:xfrm>
            <a:off x="2744345" y="1154430"/>
            <a:ext cx="3047256" cy="5681980"/>
            <a:chOff x="4615924" y="1154430"/>
            <a:chExt cx="3047256" cy="5681980"/>
          </a:xfrm>
        </p:grpSpPr>
        <p:pic>
          <p:nvPicPr>
            <p:cNvPr id="7" name="图片 6" descr="课程截图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15924" y="1154430"/>
              <a:ext cx="2840990" cy="5681980"/>
            </a:xfrm>
            <a:prstGeom prst="rect">
              <a:avLst/>
            </a:prstGeom>
          </p:spPr>
        </p:pic>
        <p:sp>
          <p:nvSpPr>
            <p:cNvPr id="39" name="椭圆 6"/>
            <p:cNvSpPr>
              <a:spLocks noChangeArrowheads="1"/>
            </p:cNvSpPr>
            <p:nvPr/>
          </p:nvSpPr>
          <p:spPr bwMode="auto">
            <a:xfrm>
              <a:off x="5833314" y="6057338"/>
              <a:ext cx="429895" cy="429260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FF0000"/>
              </a:solidFill>
              <a:round/>
            </a:ln>
          </p:spPr>
          <p:txBody>
            <a:bodyPr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f"/>
                <a:defRPr sz="24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9BD4C1"/>
                </a:buClr>
                <a:buFont typeface="幼圆" panose="02010509060101010101" pitchFamily="49" charset="-122"/>
                <a:buChar char=" "/>
                <a:defRPr sz="1600"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855335" y="5200015"/>
              <a:ext cx="384810" cy="1324610"/>
              <a:chOff x="9221" y="8189"/>
              <a:chExt cx="606" cy="2086"/>
            </a:xfrm>
          </p:grpSpPr>
          <p:sp>
            <p:nvSpPr>
              <p:cNvPr id="40" name="文本框 7"/>
              <p:cNvSpPr txBox="1">
                <a:spLocks noChangeArrowheads="1"/>
              </p:cNvSpPr>
              <p:nvPr/>
            </p:nvSpPr>
            <p:spPr bwMode="auto">
              <a:xfrm>
                <a:off x="9221" y="9451"/>
                <a:ext cx="606" cy="8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algn="just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f"/>
                  <a:defRPr sz="2400">
                    <a:solidFill>
                      <a:schemeClr val="accent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defRPr>
                </a:lvl1pPr>
                <a:lvl2pPr marL="742950" indent="-285750">
                  <a:lnSpc>
                    <a:spcPct val="120000"/>
                  </a:lnSpc>
                  <a:spcAft>
                    <a:spcPts val="600"/>
                  </a:spcAft>
                  <a:buClr>
                    <a:srgbClr val="9BD4C1"/>
                  </a:buClr>
                  <a:buFont typeface="幼圆" panose="02010509060101010101" pitchFamily="49" charset="-122"/>
                  <a:buChar char=" "/>
                  <a:defRPr sz="1600">
                    <a:solidFill>
                      <a:schemeClr val="tx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2800" dirty="0">
                    <a:solidFill>
                      <a:srgbClr val="FF0000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4</a:t>
                </a:r>
                <a:endParaRPr lang="zh-CN" altLang="en-US" sz="28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cxnSp>
            <p:nvCxnSpPr>
              <p:cNvPr id="41" name="直接箭头连接符 9"/>
              <p:cNvCxnSpPr>
                <a:cxnSpLocks noChangeShapeType="1"/>
                <a:stCxn id="40" idx="0"/>
              </p:cNvCxnSpPr>
              <p:nvPr/>
            </p:nvCxnSpPr>
            <p:spPr bwMode="auto">
              <a:xfrm flipH="1" flipV="1">
                <a:off x="9497" y="8189"/>
                <a:ext cx="27" cy="1262"/>
              </a:xfrm>
              <a:prstGeom prst="straightConnector1">
                <a:avLst/>
              </a:prstGeom>
              <a:noFill/>
              <a:ln w="38100" algn="ctr">
                <a:solidFill>
                  <a:srgbClr val="FF0000"/>
                </a:solidFill>
                <a:round/>
                <a:tailEnd type="triangle" w="med" len="med"/>
              </a:ln>
            </p:spPr>
          </p:cxnSp>
        </p:grpSp>
        <p:sp>
          <p:nvSpPr>
            <p:cNvPr id="10" name="矩形 9"/>
            <p:cNvSpPr/>
            <p:nvPr/>
          </p:nvSpPr>
          <p:spPr>
            <a:xfrm>
              <a:off x="4842510" y="4787265"/>
              <a:ext cx="2506980" cy="354965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302375" y="6134735"/>
              <a:ext cx="136080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624965">
                <a:defRPr/>
              </a:pPr>
              <a:r>
                <a:rPr lang="zh-CN" altLang="zh-CN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开始学习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728</Words>
  <Application>Microsoft Office PowerPoint</Application>
  <PresentationFormat>宽屏</PresentationFormat>
  <Paragraphs>109</Paragraphs>
  <Slides>33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5" baseType="lpstr">
      <vt:lpstr>FZMiaoWuS-GB</vt:lpstr>
      <vt:lpstr>方正喵呜体</vt:lpstr>
      <vt:lpstr>仿宋</vt:lpstr>
      <vt:lpstr>锐字逼格锐线粗体简2.0</vt:lpstr>
      <vt:lpstr>宋体</vt:lpstr>
      <vt:lpstr>微软雅黑</vt:lpstr>
      <vt:lpstr>Arial</vt:lpstr>
      <vt:lpstr>Calibri</vt:lpstr>
      <vt:lpstr>Calibri Light</vt:lpstr>
      <vt:lpstr>Helvetica</vt:lpstr>
      <vt:lpstr>Times New Roman</vt:lpstr>
      <vt:lpstr>Office 主题</vt:lpstr>
      <vt:lpstr>PowerPoint 演示文稿</vt:lpstr>
      <vt:lpstr>网络课程学习流程图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bilin</dc:creator>
  <cp:lastModifiedBy>bai fvwffg</cp:lastModifiedBy>
  <cp:revision>950</cp:revision>
  <dcterms:created xsi:type="dcterms:W3CDTF">2015-03-19T06:14:00Z</dcterms:created>
  <dcterms:modified xsi:type="dcterms:W3CDTF">2019-09-08T07:01:04Z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